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Quattrocen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84f1a8260_0_30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c84f1a8260_0_30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c84f1a8260_0_30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8637740d2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c8637740d2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c8637740d2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4f1a8260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c84f1a8260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c84f1a8260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84f1a8260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c84f1a8260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8637740d2_0_10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c8637740d2_0_10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8637740d2_0_1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c8637740d2_0_1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8637740d2_0_1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c8637740d2_0_1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8637740d2_0_1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c8637740d2_0_1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8637740d2_0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c8637740d2_0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84f1a8260_0_3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c84f1a8260_0_3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c84f1a8260_0_3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8637740d2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c8637740d2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8637740d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c8637740d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89877942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c89877942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c89877942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898779423_4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c898779423_4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c898779423_4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898779423_4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c898779423_4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8637740d2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c8637740d2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637740d2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c8637740d2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5469639" y="-83121"/>
            <a:ext cx="3560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4399490" y="560614"/>
            <a:ext cx="4744500" cy="402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>
            <p:ph idx="2" type="pic"/>
          </p:nvPr>
        </p:nvSpPr>
        <p:spPr>
          <a:xfrm>
            <a:off x="0" y="0"/>
            <a:ext cx="9146700" cy="2646600"/>
          </a:xfrm>
          <a:prstGeom prst="rect">
            <a:avLst/>
          </a:prstGeom>
          <a:solidFill>
            <a:srgbClr val="E5E5E5"/>
          </a:solidFill>
          <a:ln>
            <a:noFill/>
          </a:ln>
        </p:spPr>
      </p:sp>
      <p:sp>
        <p:nvSpPr>
          <p:cNvPr id="56" name="Google Shape;56;p15"/>
          <p:cNvSpPr/>
          <p:nvPr/>
        </p:nvSpPr>
        <p:spPr>
          <a:xfrm>
            <a:off x="0" y="1486059"/>
            <a:ext cx="9146665" cy="2646504"/>
          </a:xfrm>
          <a:custGeom>
            <a:rect b="b" l="l" r="r" t="t"/>
            <a:pathLst>
              <a:path extrusionOk="0" h="764" w="1627">
                <a:moveTo>
                  <a:pt x="0" y="0"/>
                </a:moveTo>
                <a:lnTo>
                  <a:pt x="0" y="676"/>
                </a:lnTo>
                <a:lnTo>
                  <a:pt x="391" y="676"/>
                </a:lnTo>
                <a:lnTo>
                  <a:pt x="682" y="396"/>
                </a:lnTo>
                <a:lnTo>
                  <a:pt x="1627" y="764"/>
                </a:lnTo>
                <a:lnTo>
                  <a:pt x="162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>
            <p:ph idx="2" type="pic"/>
          </p:nvPr>
        </p:nvSpPr>
        <p:spPr>
          <a:xfrm>
            <a:off x="6019149" y="870972"/>
            <a:ext cx="1767300" cy="379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>
            <p:ph idx="2" type="pic"/>
          </p:nvPr>
        </p:nvSpPr>
        <p:spPr>
          <a:xfrm>
            <a:off x="4769708" y="1606378"/>
            <a:ext cx="3316800" cy="2157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/>
          <p:nvPr>
            <p:ph idx="2" type="pic"/>
          </p:nvPr>
        </p:nvSpPr>
        <p:spPr>
          <a:xfrm>
            <a:off x="571501" y="553662"/>
            <a:ext cx="3135900" cy="4036200"/>
          </a:xfrm>
          <a:prstGeom prst="roundRect">
            <a:avLst>
              <a:gd fmla="val 3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Title and Content">
  <p:cSld name="55_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>
            <p:ph idx="2" type="pic"/>
          </p:nvPr>
        </p:nvSpPr>
        <p:spPr>
          <a:xfrm>
            <a:off x="4874794" y="557795"/>
            <a:ext cx="3337800" cy="397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2">
  <p:cSld name="About us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/>
          <p:nvPr>
            <p:ph idx="2" type="pic"/>
          </p:nvPr>
        </p:nvSpPr>
        <p:spPr>
          <a:xfrm>
            <a:off x="6005768" y="1"/>
            <a:ext cx="3138300" cy="3282000"/>
          </a:xfrm>
          <a:prstGeom prst="rect">
            <a:avLst/>
          </a:prstGeom>
          <a:solidFill>
            <a:srgbClr val="D8D8D8">
              <a:alpha val="24710"/>
            </a:srgbClr>
          </a:solidFill>
          <a:ln>
            <a:noFill/>
          </a:ln>
        </p:spPr>
      </p:sp>
      <p:sp>
        <p:nvSpPr>
          <p:cNvPr id="70" name="Google Shape;70;p20"/>
          <p:cNvSpPr/>
          <p:nvPr>
            <p:ph idx="3" type="pic"/>
          </p:nvPr>
        </p:nvSpPr>
        <p:spPr>
          <a:xfrm>
            <a:off x="2672498" y="0"/>
            <a:ext cx="6471300" cy="5143500"/>
          </a:xfrm>
          <a:prstGeom prst="rect">
            <a:avLst/>
          </a:prstGeom>
          <a:solidFill>
            <a:srgbClr val="D8D8D8">
              <a:alpha val="24710"/>
            </a:srgbClr>
          </a:solidFill>
          <a:ln>
            <a:noFill/>
          </a:ln>
        </p:spPr>
      </p:sp>
      <p:sp>
        <p:nvSpPr>
          <p:cNvPr id="71" name="Google Shape;71;p20"/>
          <p:cNvSpPr/>
          <p:nvPr/>
        </p:nvSpPr>
        <p:spPr>
          <a:xfrm rot="10800000">
            <a:off x="8563498" y="85"/>
            <a:ext cx="580500" cy="620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ubhead" showMasterSp="0">
  <p:cSld name="Text + Subhead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469900" y="993071"/>
            <a:ext cx="8229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type="title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1" name="Google Shape;81;p22"/>
          <p:cNvSpPr txBox="1"/>
          <p:nvPr>
            <p:ph idx="2" type="body"/>
          </p:nvPr>
        </p:nvSpPr>
        <p:spPr>
          <a:xfrm>
            <a:off x="474840" y="1521620"/>
            <a:ext cx="82296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333375" y="4873229"/>
            <a:ext cx="412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>
            <p:ph idx="2" type="pic"/>
          </p:nvPr>
        </p:nvSpPr>
        <p:spPr>
          <a:xfrm>
            <a:off x="1240973" y="711233"/>
            <a:ext cx="2982600" cy="39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Title Slide">
  <p:cSld name="53_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/>
          <p:nvPr/>
        </p:nvSpPr>
        <p:spPr>
          <a:xfrm>
            <a:off x="0" y="4638675"/>
            <a:ext cx="9144000" cy="50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4"/>
          <p:cNvSpPr/>
          <p:nvPr>
            <p:ph idx="2" type="pic"/>
          </p:nvPr>
        </p:nvSpPr>
        <p:spPr>
          <a:xfrm>
            <a:off x="4001230" y="0"/>
            <a:ext cx="5142900" cy="4733700"/>
          </a:xfrm>
          <a:prstGeom prst="rect">
            <a:avLst/>
          </a:prstGeom>
          <a:solidFill>
            <a:srgbClr val="222A35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cademic.oup.com/bioinformatics/article/36/4/1234/5566506?login=false" TargetMode="External"/><Relationship Id="rId4" Type="http://schemas.openxmlformats.org/officeDocument/2006/relationships/hyperlink" Target="https://aclanthology.org/2020.smm4h-1.10.pdf" TargetMode="External"/><Relationship Id="rId9" Type="http://schemas.openxmlformats.org/officeDocument/2006/relationships/image" Target="../media/image13.png"/><Relationship Id="rId5" Type="http://schemas.openxmlformats.org/officeDocument/2006/relationships/hyperlink" Target="https://doi.org/10.1109/MysuruCon55714.2022.9972435" TargetMode="External"/><Relationship Id="rId6" Type="http://schemas.openxmlformats.org/officeDocument/2006/relationships/hyperlink" Target="https://www.researchgate.net/publication/378275113_Advancing_COVID-19_Inquiry_Responses_" TargetMode="External"/><Relationship Id="rId7" Type="http://schemas.openxmlformats.org/officeDocument/2006/relationships/hyperlink" Target="https://www.researchgate.net/publication/378275113_Advancing_COVID-19_Inquiry_Responses_" TargetMode="External"/><Relationship Id="rId8" Type="http://schemas.openxmlformats.org/officeDocument/2006/relationships/hyperlink" Target="https://ieeexplore.ieee.org/stamp/stamp.jsp?tp=&amp;arnumber=10335049" TargetMode="External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mcbioinformatics.biomedcentral.com/articles/10.1186/s12859-022-04994-3" TargetMode="External"/><Relationship Id="rId4" Type="http://schemas.openxmlformats.org/officeDocument/2006/relationships/hyperlink" Target="https://arxiv.org/pdf/2310.05421" TargetMode="External"/><Relationship Id="rId9" Type="http://schemas.openxmlformats.org/officeDocument/2006/relationships/image" Target="../media/image13.png"/><Relationship Id="rId5" Type="http://schemas.openxmlformats.org/officeDocument/2006/relationships/hyperlink" Target="https://ieeexplore.ieee.org/stamp/stamp.jsp?tp=&amp;arnumber=8965108" TargetMode="External"/><Relationship Id="rId6" Type="http://schemas.openxmlformats.org/officeDocument/2006/relationships/hyperlink" Target="https://ieeexplore.ieee.org/stamp/stamp.jsp?tp=&amp;arnumber=10246572" TargetMode="External"/><Relationship Id="rId7" Type="http://schemas.openxmlformats.org/officeDocument/2006/relationships/hyperlink" Target="https://ieeexplore.ieee.org/stamp/stamp.jsp?tp=&amp;arnumber=10066979" TargetMode="External"/><Relationship Id="rId8" Type="http://schemas.openxmlformats.org/officeDocument/2006/relationships/hyperlink" Target="https://www.mdpi.com/1999-5903/15/6/192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4.jp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rot="2773480">
            <a:off x="-1084895" y="-855460"/>
            <a:ext cx="3563625" cy="5333861"/>
          </a:xfrm>
          <a:custGeom>
            <a:rect b="b" l="l" r="r" t="t"/>
            <a:pathLst>
              <a:path extrusionOk="0" h="7165317" w="4787245">
                <a:moveTo>
                  <a:pt x="0" y="2570191"/>
                </a:moveTo>
                <a:lnTo>
                  <a:pt x="2467045" y="0"/>
                </a:lnTo>
                <a:lnTo>
                  <a:pt x="4250678" y="0"/>
                </a:lnTo>
                <a:cubicBezTo>
                  <a:pt x="4547016" y="0"/>
                  <a:pt x="4787245" y="240229"/>
                  <a:pt x="4787245" y="536567"/>
                </a:cubicBezTo>
                <a:lnTo>
                  <a:pt x="4787245" y="7165317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5"/>
          <p:cNvSpPr/>
          <p:nvPr/>
        </p:nvSpPr>
        <p:spPr>
          <a:xfrm rot="3231582">
            <a:off x="-1403230" y="-255502"/>
            <a:ext cx="4866261" cy="5044487"/>
          </a:xfrm>
          <a:custGeom>
            <a:rect b="b" l="l" r="r" t="t"/>
            <a:pathLst>
              <a:path extrusionOk="0" h="6761499" w="6522609">
                <a:moveTo>
                  <a:pt x="0" y="2702756"/>
                </a:moveTo>
                <a:lnTo>
                  <a:pt x="1984406" y="0"/>
                </a:lnTo>
                <a:lnTo>
                  <a:pt x="5986042" y="0"/>
                </a:lnTo>
                <a:cubicBezTo>
                  <a:pt x="6282380" y="0"/>
                  <a:pt x="6522609" y="240229"/>
                  <a:pt x="6522609" y="536567"/>
                </a:cubicBezTo>
                <a:lnTo>
                  <a:pt x="6522609" y="5406841"/>
                </a:lnTo>
                <a:lnTo>
                  <a:pt x="5527998" y="6761499"/>
                </a:lnTo>
                <a:close/>
              </a:path>
            </a:pathLst>
          </a:custGeom>
          <a:solidFill>
            <a:schemeClr val="accent1">
              <a:alpha val="6391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5"/>
          <p:cNvSpPr/>
          <p:nvPr/>
        </p:nvSpPr>
        <p:spPr>
          <a:xfrm rot="3596924">
            <a:off x="-1770901" y="489301"/>
            <a:ext cx="6141984" cy="4583789"/>
          </a:xfrm>
          <a:custGeom>
            <a:rect b="b" l="l" r="r" t="t"/>
            <a:pathLst>
              <a:path extrusionOk="0" h="6136245" w="8147684">
                <a:moveTo>
                  <a:pt x="0" y="2707245"/>
                </a:moveTo>
                <a:lnTo>
                  <a:pt x="1563029" y="0"/>
                </a:lnTo>
                <a:lnTo>
                  <a:pt x="7611117" y="0"/>
                </a:lnTo>
                <a:cubicBezTo>
                  <a:pt x="7907455" y="0"/>
                  <a:pt x="8147684" y="240229"/>
                  <a:pt x="8147684" y="536567"/>
                </a:cubicBezTo>
                <a:lnTo>
                  <a:pt x="8147684" y="2311043"/>
                </a:lnTo>
                <a:lnTo>
                  <a:pt x="5939202" y="6136245"/>
                </a:lnTo>
                <a:close/>
              </a:path>
            </a:pathLst>
          </a:custGeom>
          <a:solidFill>
            <a:srgbClr val="06AB9A">
              <a:alpha val="917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25"/>
          <p:cNvGrpSpPr/>
          <p:nvPr/>
        </p:nvGrpSpPr>
        <p:grpSpPr>
          <a:xfrm>
            <a:off x="33326" y="1308575"/>
            <a:ext cx="3341025" cy="2245927"/>
            <a:chOff x="44434" y="1812514"/>
            <a:chExt cx="4454700" cy="2994569"/>
          </a:xfrm>
        </p:grpSpPr>
        <p:sp>
          <p:nvSpPr>
            <p:cNvPr id="97" name="Google Shape;97;p25"/>
            <p:cNvSpPr txBox="1"/>
            <p:nvPr/>
          </p:nvSpPr>
          <p:spPr>
            <a:xfrm>
              <a:off x="44434" y="1812514"/>
              <a:ext cx="44547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Neural Nets (FirstAidGenie)</a:t>
              </a:r>
              <a:endParaRPr b="1" sz="3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vs </a:t>
              </a:r>
              <a:endParaRPr b="1" sz="3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ChatGPT</a:t>
              </a:r>
              <a:endParaRPr b="1" sz="3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25"/>
            <p:cNvSpPr txBox="1"/>
            <p:nvPr/>
          </p:nvSpPr>
          <p:spPr>
            <a:xfrm>
              <a:off x="237637" y="4283883"/>
              <a:ext cx="4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Group No. 03</a:t>
              </a:r>
              <a:endPara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10629" l="11038" r="47897" t="10865"/>
          <a:stretch/>
        </p:blipFill>
        <p:spPr>
          <a:xfrm>
            <a:off x="6786775" y="587250"/>
            <a:ext cx="2112050" cy="40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175" y="922374"/>
            <a:ext cx="2979600" cy="37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724400" y="815000"/>
            <a:ext cx="712325" cy="7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5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67712" y="1504856"/>
            <a:ext cx="8247602" cy="2565903"/>
            <a:chOff x="705573" y="1718375"/>
            <a:chExt cx="10996803" cy="3421204"/>
          </a:xfrm>
        </p:grpSpPr>
        <p:grpSp>
          <p:nvGrpSpPr>
            <p:cNvPr id="337" name="Google Shape;337;p34"/>
            <p:cNvGrpSpPr/>
            <p:nvPr/>
          </p:nvGrpSpPr>
          <p:grpSpPr>
            <a:xfrm>
              <a:off x="705573" y="1718375"/>
              <a:ext cx="2257500" cy="3421204"/>
              <a:chOff x="705573" y="1718375"/>
              <a:chExt cx="2257500" cy="3421204"/>
            </a:xfrm>
          </p:grpSpPr>
          <p:grpSp>
            <p:nvGrpSpPr>
              <p:cNvPr id="338" name="Google Shape;338;p34"/>
              <p:cNvGrpSpPr/>
              <p:nvPr/>
            </p:nvGrpSpPr>
            <p:grpSpPr>
              <a:xfrm>
                <a:off x="765798" y="1718375"/>
                <a:ext cx="2136900" cy="2102100"/>
                <a:chOff x="826023" y="1718375"/>
                <a:chExt cx="2136900" cy="2102100"/>
              </a:xfrm>
            </p:grpSpPr>
            <p:sp>
              <p:nvSpPr>
                <p:cNvPr id="339" name="Google Shape;339;p34"/>
                <p:cNvSpPr/>
                <p:nvPr/>
              </p:nvSpPr>
              <p:spPr>
                <a:xfrm>
                  <a:off x="826023" y="1718375"/>
                  <a:ext cx="2136900" cy="2102100"/>
                </a:xfrm>
                <a:prstGeom prst="roundRect">
                  <a:avLst>
                    <a:gd fmla="val 10333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0" name="Google Shape;340;p34"/>
                <p:cNvSpPr/>
                <p:nvPr/>
              </p:nvSpPr>
              <p:spPr>
                <a:xfrm>
                  <a:off x="1056361" y="1964441"/>
                  <a:ext cx="1682100" cy="1682100"/>
                </a:xfrm>
                <a:prstGeom prst="ellipse">
                  <a:avLst/>
                </a:prstGeom>
                <a:solidFill>
                  <a:srgbClr val="F2F2F2"/>
                </a:solidFill>
                <a:ln cap="flat" cmpd="sng" w="63500">
                  <a:solidFill>
                    <a:srgbClr val="D8D8D8">
                      <a:alpha val="49800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1" name="Google Shape;341;p34"/>
                <p:cNvSpPr/>
                <p:nvPr/>
              </p:nvSpPr>
              <p:spPr>
                <a:xfrm>
                  <a:off x="1056361" y="1964441"/>
                  <a:ext cx="1682100" cy="1682100"/>
                </a:xfrm>
                <a:prstGeom prst="arc">
                  <a:avLst>
                    <a:gd fmla="val 16200000" name="adj1"/>
                    <a:gd fmla="val 7383100" name="adj2"/>
                  </a:avLst>
                </a:prstGeom>
                <a:solidFill>
                  <a:srgbClr val="D8D8D8"/>
                </a:solidFill>
                <a:ln cap="rnd" cmpd="sng" w="1143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2" name="Google Shape;342;p34"/>
                <p:cNvSpPr/>
                <p:nvPr/>
              </p:nvSpPr>
              <p:spPr>
                <a:xfrm>
                  <a:off x="1280159" y="3387833"/>
                  <a:ext cx="167100" cy="167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rotWithShape="0" algn="ctr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43" name="Google Shape;343;p34"/>
              <p:cNvSpPr txBox="1"/>
              <p:nvPr/>
            </p:nvSpPr>
            <p:spPr>
              <a:xfrm>
                <a:off x="705573" y="3897879"/>
                <a:ext cx="2257500" cy="12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Understanding complicated questions</a:t>
                </a:r>
                <a:endParaRPr b="1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4" name="Google Shape;344;p34"/>
            <p:cNvGrpSpPr/>
            <p:nvPr/>
          </p:nvGrpSpPr>
          <p:grpSpPr>
            <a:xfrm>
              <a:off x="3683396" y="1718375"/>
              <a:ext cx="2136900" cy="2846404"/>
              <a:chOff x="3703021" y="1718375"/>
              <a:chExt cx="2136900" cy="2846404"/>
            </a:xfrm>
          </p:grpSpPr>
          <p:grpSp>
            <p:nvGrpSpPr>
              <p:cNvPr id="345" name="Google Shape;345;p34"/>
              <p:cNvGrpSpPr/>
              <p:nvPr/>
            </p:nvGrpSpPr>
            <p:grpSpPr>
              <a:xfrm>
                <a:off x="3703021" y="1718375"/>
                <a:ext cx="2136900" cy="2102100"/>
                <a:chOff x="3703023" y="1718375"/>
                <a:chExt cx="2136900" cy="2102100"/>
              </a:xfrm>
            </p:grpSpPr>
            <p:sp>
              <p:nvSpPr>
                <p:cNvPr id="346" name="Google Shape;346;p34"/>
                <p:cNvSpPr/>
                <p:nvPr/>
              </p:nvSpPr>
              <p:spPr>
                <a:xfrm>
                  <a:off x="3703023" y="1718375"/>
                  <a:ext cx="2136900" cy="2102100"/>
                </a:xfrm>
                <a:prstGeom prst="roundRect">
                  <a:avLst>
                    <a:gd fmla="val 10333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3909815" y="1964441"/>
                  <a:ext cx="1682100" cy="1682100"/>
                </a:xfrm>
                <a:prstGeom prst="ellipse">
                  <a:avLst/>
                </a:prstGeom>
                <a:solidFill>
                  <a:srgbClr val="F2F2F2"/>
                </a:solidFill>
                <a:ln cap="flat" cmpd="sng" w="63500">
                  <a:solidFill>
                    <a:srgbClr val="D8D8D8">
                      <a:alpha val="49800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909815" y="1964441"/>
                  <a:ext cx="1682100" cy="1682100"/>
                </a:xfrm>
                <a:prstGeom prst="arc">
                  <a:avLst>
                    <a:gd fmla="val 16200000" name="adj1"/>
                    <a:gd fmla="val 12860500" name="adj2"/>
                  </a:avLst>
                </a:prstGeom>
                <a:solidFill>
                  <a:srgbClr val="D8D8D8"/>
                </a:solidFill>
                <a:ln cap="rnd" cmpd="sng" w="1143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3995680" y="2203881"/>
                  <a:ext cx="167100" cy="167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rotWithShape="0" algn="ctr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50" name="Google Shape;350;p34"/>
              <p:cNvSpPr txBox="1"/>
              <p:nvPr/>
            </p:nvSpPr>
            <p:spPr>
              <a:xfrm>
                <a:off x="3787688" y="3897879"/>
                <a:ext cx="19677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Accuracy in the answers</a:t>
                </a:r>
                <a:endParaRPr b="1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51" name="Google Shape;351;p34"/>
            <p:cNvGrpSpPr/>
            <p:nvPr/>
          </p:nvGrpSpPr>
          <p:grpSpPr>
            <a:xfrm>
              <a:off x="6577360" y="1718375"/>
              <a:ext cx="2184300" cy="2559004"/>
              <a:chOff x="6571646" y="1718375"/>
              <a:chExt cx="2184300" cy="2559004"/>
            </a:xfrm>
          </p:grpSpPr>
          <p:grpSp>
            <p:nvGrpSpPr>
              <p:cNvPr id="352" name="Google Shape;352;p34"/>
              <p:cNvGrpSpPr/>
              <p:nvPr/>
            </p:nvGrpSpPr>
            <p:grpSpPr>
              <a:xfrm>
                <a:off x="6595281" y="1718375"/>
                <a:ext cx="2136900" cy="2102100"/>
                <a:chOff x="6580023" y="1718375"/>
                <a:chExt cx="2136900" cy="2102100"/>
              </a:xfrm>
            </p:grpSpPr>
            <p:sp>
              <p:nvSpPr>
                <p:cNvPr id="353" name="Google Shape;353;p34"/>
                <p:cNvSpPr/>
                <p:nvPr/>
              </p:nvSpPr>
              <p:spPr>
                <a:xfrm>
                  <a:off x="6580023" y="1718375"/>
                  <a:ext cx="2136900" cy="2102100"/>
                </a:xfrm>
                <a:prstGeom prst="roundRect">
                  <a:avLst>
                    <a:gd fmla="val 10333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54" name="Google Shape;354;p34"/>
                <p:cNvSpPr/>
                <p:nvPr/>
              </p:nvSpPr>
              <p:spPr>
                <a:xfrm>
                  <a:off x="6815956" y="1964441"/>
                  <a:ext cx="1682100" cy="1682100"/>
                </a:xfrm>
                <a:prstGeom prst="ellipse">
                  <a:avLst/>
                </a:prstGeom>
                <a:solidFill>
                  <a:srgbClr val="F2F2F2"/>
                </a:solidFill>
                <a:ln cap="flat" cmpd="sng" w="63500">
                  <a:solidFill>
                    <a:srgbClr val="D8D8D8">
                      <a:alpha val="49800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55" name="Google Shape;355;p34"/>
                <p:cNvSpPr/>
                <p:nvPr/>
              </p:nvSpPr>
              <p:spPr>
                <a:xfrm>
                  <a:off x="6815956" y="1964441"/>
                  <a:ext cx="1682100" cy="1682100"/>
                </a:xfrm>
                <a:prstGeom prst="arc">
                  <a:avLst>
                    <a:gd fmla="val 16200000" name="adj1"/>
                    <a:gd fmla="val 3839266" name="adj2"/>
                  </a:avLst>
                </a:prstGeom>
                <a:solidFill>
                  <a:srgbClr val="D8D8D8"/>
                </a:solidFill>
                <a:ln cap="rnd" cmpd="sng" w="1143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56" name="Google Shape;356;p34"/>
                <p:cNvSpPr/>
                <p:nvPr/>
              </p:nvSpPr>
              <p:spPr>
                <a:xfrm>
                  <a:off x="7865554" y="3515866"/>
                  <a:ext cx="167100" cy="167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rotWithShape="0" algn="ctr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57" name="Google Shape;357;p34"/>
              <p:cNvSpPr txBox="1"/>
              <p:nvPr/>
            </p:nvSpPr>
            <p:spPr>
              <a:xfrm>
                <a:off x="6571646" y="3897879"/>
                <a:ext cx="21843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Calculation cost</a:t>
                </a:r>
                <a:endParaRPr b="1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58" name="Google Shape;358;p34"/>
            <p:cNvGrpSpPr/>
            <p:nvPr/>
          </p:nvGrpSpPr>
          <p:grpSpPr>
            <a:xfrm>
              <a:off x="9440676" y="1718375"/>
              <a:ext cx="2261700" cy="2559004"/>
              <a:chOff x="9440676" y="1718375"/>
              <a:chExt cx="2261700" cy="2559004"/>
            </a:xfrm>
          </p:grpSpPr>
          <p:grpSp>
            <p:nvGrpSpPr>
              <p:cNvPr id="359" name="Google Shape;359;p34"/>
              <p:cNvGrpSpPr/>
              <p:nvPr/>
            </p:nvGrpSpPr>
            <p:grpSpPr>
              <a:xfrm>
                <a:off x="9503093" y="1718375"/>
                <a:ext cx="2136900" cy="2102100"/>
                <a:chOff x="9457022" y="1718375"/>
                <a:chExt cx="2136900" cy="2102100"/>
              </a:xfrm>
            </p:grpSpPr>
            <p:sp>
              <p:nvSpPr>
                <p:cNvPr id="360" name="Google Shape;360;p34"/>
                <p:cNvSpPr/>
                <p:nvPr/>
              </p:nvSpPr>
              <p:spPr>
                <a:xfrm>
                  <a:off x="9457022" y="1718375"/>
                  <a:ext cx="2136900" cy="2102100"/>
                </a:xfrm>
                <a:prstGeom prst="roundRect">
                  <a:avLst>
                    <a:gd fmla="val 10333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1" name="Google Shape;361;p34"/>
                <p:cNvSpPr/>
                <p:nvPr/>
              </p:nvSpPr>
              <p:spPr>
                <a:xfrm>
                  <a:off x="9687360" y="1964441"/>
                  <a:ext cx="1682100" cy="1682100"/>
                </a:xfrm>
                <a:prstGeom prst="ellipse">
                  <a:avLst/>
                </a:prstGeom>
                <a:solidFill>
                  <a:srgbClr val="F2F2F2"/>
                </a:solidFill>
                <a:ln cap="flat" cmpd="sng" w="63500">
                  <a:solidFill>
                    <a:srgbClr val="D8D8D8">
                      <a:alpha val="49800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2" name="Google Shape;362;p34"/>
                <p:cNvSpPr/>
                <p:nvPr/>
              </p:nvSpPr>
              <p:spPr>
                <a:xfrm>
                  <a:off x="9687360" y="1964441"/>
                  <a:ext cx="1682100" cy="1682100"/>
                </a:xfrm>
                <a:prstGeom prst="arc">
                  <a:avLst>
                    <a:gd fmla="val 16200000" name="adj1"/>
                    <a:gd fmla="val 13091020" name="adj2"/>
                  </a:avLst>
                </a:prstGeom>
                <a:solidFill>
                  <a:srgbClr val="D8D8D8"/>
                </a:solidFill>
                <a:ln cap="rnd" cmpd="sng" w="114300">
                  <a:solidFill>
                    <a:srgbClr val="00206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3" name="Google Shape;363;p34"/>
                <p:cNvSpPr/>
                <p:nvPr/>
              </p:nvSpPr>
              <p:spPr>
                <a:xfrm>
                  <a:off x="9806859" y="2155947"/>
                  <a:ext cx="167100" cy="167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rotWithShape="0" algn="ctr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64" name="Google Shape;364;p34"/>
              <p:cNvSpPr txBox="1"/>
              <p:nvPr/>
            </p:nvSpPr>
            <p:spPr>
              <a:xfrm>
                <a:off x="9440676" y="3897879"/>
                <a:ext cx="22617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Pre-training Dataset</a:t>
                </a:r>
                <a:endParaRPr b="1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65" name="Google Shape;365;p34"/>
          <p:cNvSpPr txBox="1"/>
          <p:nvPr/>
        </p:nvSpPr>
        <p:spPr>
          <a:xfrm>
            <a:off x="313750" y="212150"/>
            <a:ext cx="400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Comparison and Analytics</a:t>
            </a:r>
            <a:r>
              <a:rPr b="1" i="0" lang="en" sz="24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2400">
              <a:solidFill>
                <a:srgbClr val="4285F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66" name="Google Shape;366;p34"/>
          <p:cNvCxnSpPr/>
          <p:nvPr/>
        </p:nvCxnSpPr>
        <p:spPr>
          <a:xfrm rot="10800000">
            <a:off x="467702" y="720583"/>
            <a:ext cx="13572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35"/>
          <p:cNvCxnSpPr/>
          <p:nvPr/>
        </p:nvCxnSpPr>
        <p:spPr>
          <a:xfrm rot="10800000">
            <a:off x="253102" y="626658"/>
            <a:ext cx="13572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35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7" name="Google Shape;377;p35"/>
          <p:cNvGrpSpPr/>
          <p:nvPr/>
        </p:nvGrpSpPr>
        <p:grpSpPr>
          <a:xfrm>
            <a:off x="154748" y="132285"/>
            <a:ext cx="8834522" cy="4330177"/>
            <a:chOff x="565854" y="621398"/>
            <a:chExt cx="10989578" cy="5401244"/>
          </a:xfrm>
        </p:grpSpPr>
        <p:sp>
          <p:nvSpPr>
            <p:cNvPr id="378" name="Google Shape;378;p35"/>
            <p:cNvSpPr txBox="1"/>
            <p:nvPr/>
          </p:nvSpPr>
          <p:spPr>
            <a:xfrm>
              <a:off x="565854" y="621398"/>
              <a:ext cx="9291600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Plans for Improvement</a:t>
              </a:r>
              <a:endParaRPr b="1" sz="24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79" name="Google Shape;379;p35"/>
            <p:cNvGrpSpPr/>
            <p:nvPr/>
          </p:nvGrpSpPr>
          <p:grpSpPr>
            <a:xfrm>
              <a:off x="637007" y="2267491"/>
              <a:ext cx="10918424" cy="3755151"/>
              <a:chOff x="853723" y="1991892"/>
              <a:chExt cx="10395529" cy="3575313"/>
            </a:xfrm>
          </p:grpSpPr>
          <p:cxnSp>
            <p:nvCxnSpPr>
              <p:cNvPr id="380" name="Google Shape;380;p35"/>
              <p:cNvCxnSpPr/>
              <p:nvPr/>
            </p:nvCxnSpPr>
            <p:spPr>
              <a:xfrm>
                <a:off x="917252" y="3357845"/>
                <a:ext cx="103320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999999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81" name="Google Shape;381;p35"/>
              <p:cNvSpPr txBox="1"/>
              <p:nvPr/>
            </p:nvSpPr>
            <p:spPr>
              <a:xfrm>
                <a:off x="3031254" y="2715226"/>
                <a:ext cx="1539900" cy="59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Multi-lingual Support</a:t>
                </a:r>
                <a:endParaRPr/>
              </a:p>
            </p:txBody>
          </p:sp>
          <p:sp>
            <p:nvSpPr>
              <p:cNvPr id="382" name="Google Shape;382;p35"/>
              <p:cNvSpPr txBox="1"/>
              <p:nvPr/>
            </p:nvSpPr>
            <p:spPr>
              <a:xfrm>
                <a:off x="4752779" y="2669473"/>
                <a:ext cx="1871700" cy="6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Continuous Monitoring and Feedback Mechanisms</a:t>
                </a:r>
                <a:endParaRPr b="1" sz="1100"/>
              </a:p>
            </p:txBody>
          </p:sp>
          <p:sp>
            <p:nvSpPr>
              <p:cNvPr id="383" name="Google Shape;383;p35"/>
              <p:cNvSpPr txBox="1"/>
              <p:nvPr/>
            </p:nvSpPr>
            <p:spPr>
              <a:xfrm>
                <a:off x="1063258" y="3474105"/>
                <a:ext cx="1754400" cy="20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Incorporating synonyms, word variations, and paraphrases of existing patterns, we can provide the chatbots with a more diverse set of training examples for each intent.</a:t>
                </a:r>
                <a:endParaRPr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4" name="Google Shape;384;p35"/>
              <p:cNvSpPr txBox="1"/>
              <p:nvPr/>
            </p:nvSpPr>
            <p:spPr>
              <a:xfrm>
                <a:off x="3003815" y="3474112"/>
                <a:ext cx="1607400" cy="169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F0F0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 aim to implement multi-lingual support, allowing users to interact with the chatbots in their preferred language.</a:t>
                </a:r>
                <a:endParaRPr sz="1100">
                  <a:solidFill>
                    <a:srgbClr val="0F0F0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5" name="Google Shape;385;p35"/>
              <p:cNvSpPr txBox="1"/>
              <p:nvPr/>
            </p:nvSpPr>
            <p:spPr>
              <a:xfrm>
                <a:off x="4849649" y="3474105"/>
                <a:ext cx="2010600" cy="18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 intend to implement continuous monitoring and feedback mechanisms to gather insights into the performance of our chatbots and identify areas for further improvement. </a:t>
                </a:r>
                <a:endParaRPr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6" name="Google Shape;386;p35"/>
              <p:cNvSpPr txBox="1"/>
              <p:nvPr/>
            </p:nvSpPr>
            <p:spPr>
              <a:xfrm>
                <a:off x="7179201" y="3474105"/>
                <a:ext cx="1767900" cy="10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 aim to refine the models used in our chatbots to enhance their performance and responsiveness. </a:t>
                </a:r>
                <a:endParaRPr sz="1100">
                  <a:solidFill>
                    <a:schemeClr val="dk1"/>
                  </a:solidFill>
                </a:endParaRPr>
              </a:p>
            </p:txBody>
          </p:sp>
          <p:sp>
            <p:nvSpPr>
              <p:cNvPr id="387" name="Google Shape;387;p35"/>
              <p:cNvSpPr txBox="1"/>
              <p:nvPr/>
            </p:nvSpPr>
            <p:spPr>
              <a:xfrm>
                <a:off x="9217853" y="3474105"/>
                <a:ext cx="1926000" cy="18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F0F0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 plan to incorporate user-friendly features and design elements into the interface, making it easier for users to interact with the chatbots and access relevant information quickly. </a:t>
                </a:r>
                <a:endParaRPr sz="1100">
                  <a:solidFill>
                    <a:srgbClr val="0F0F0F"/>
                  </a:solidFill>
                </a:endParaRPr>
              </a:p>
            </p:txBody>
          </p:sp>
          <p:grpSp>
            <p:nvGrpSpPr>
              <p:cNvPr id="388" name="Google Shape;388;p35"/>
              <p:cNvGrpSpPr/>
              <p:nvPr/>
            </p:nvGrpSpPr>
            <p:grpSpPr>
              <a:xfrm>
                <a:off x="7032586" y="2039627"/>
                <a:ext cx="1891500" cy="1116398"/>
                <a:chOff x="7032586" y="2039627"/>
                <a:chExt cx="1891500" cy="1116398"/>
              </a:xfrm>
            </p:grpSpPr>
            <p:sp>
              <p:nvSpPr>
                <p:cNvPr id="389" name="Google Shape;389;p35"/>
                <p:cNvSpPr txBox="1"/>
                <p:nvPr/>
              </p:nvSpPr>
              <p:spPr>
                <a:xfrm>
                  <a:off x="7032586" y="2817925"/>
                  <a:ext cx="1891500" cy="33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Model Refinement</a:t>
                  </a:r>
                  <a:endParaRPr/>
                </a:p>
              </p:txBody>
            </p:sp>
            <p:sp>
              <p:nvSpPr>
                <p:cNvPr id="390" name="Google Shape;390;p35"/>
                <p:cNvSpPr/>
                <p:nvPr/>
              </p:nvSpPr>
              <p:spPr>
                <a:xfrm>
                  <a:off x="7641031" y="2039627"/>
                  <a:ext cx="674700" cy="67470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1" name="Google Shape;391;p35"/>
              <p:cNvSpPr/>
              <p:nvPr/>
            </p:nvSpPr>
            <p:spPr>
              <a:xfrm>
                <a:off x="3463976" y="1991892"/>
                <a:ext cx="674700" cy="6747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5417355" y="1991892"/>
                <a:ext cx="674700" cy="674700"/>
              </a:xfrm>
              <a:prstGeom prst="ellipse">
                <a:avLst/>
              </a:prstGeom>
              <a:solidFill>
                <a:srgbClr val="06AB9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3" name="Google Shape;393;p35"/>
              <p:cNvGrpSpPr/>
              <p:nvPr/>
            </p:nvGrpSpPr>
            <p:grpSpPr>
              <a:xfrm>
                <a:off x="933479" y="1991892"/>
                <a:ext cx="1850100" cy="1317334"/>
                <a:chOff x="933479" y="1991892"/>
                <a:chExt cx="1850100" cy="1317334"/>
              </a:xfrm>
            </p:grpSpPr>
            <p:sp>
              <p:nvSpPr>
                <p:cNvPr id="394" name="Google Shape;394;p35"/>
                <p:cNvSpPr txBox="1"/>
                <p:nvPr/>
              </p:nvSpPr>
              <p:spPr>
                <a:xfrm>
                  <a:off x="933479" y="2715226"/>
                  <a:ext cx="1850100" cy="59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Data Augmentation</a:t>
                  </a:r>
                  <a:endParaRPr b="1"/>
                </a:p>
              </p:txBody>
            </p:sp>
            <p:sp>
              <p:nvSpPr>
                <p:cNvPr id="395" name="Google Shape;395;p35"/>
                <p:cNvSpPr/>
                <p:nvPr/>
              </p:nvSpPr>
              <p:spPr>
                <a:xfrm>
                  <a:off x="1521319" y="1991892"/>
                  <a:ext cx="674700" cy="674700"/>
                </a:xfrm>
                <a:prstGeom prst="ellipse">
                  <a:avLst/>
                </a:prstGeom>
                <a:solidFill>
                  <a:srgbClr val="06AB9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6" name="Google Shape;396;p35"/>
              <p:cNvGrpSpPr/>
              <p:nvPr/>
            </p:nvGrpSpPr>
            <p:grpSpPr>
              <a:xfrm>
                <a:off x="9183553" y="1991892"/>
                <a:ext cx="1539900" cy="1317321"/>
                <a:chOff x="9183553" y="1991892"/>
                <a:chExt cx="1539900" cy="1317321"/>
              </a:xfrm>
            </p:grpSpPr>
            <p:sp>
              <p:nvSpPr>
                <p:cNvPr id="397" name="Google Shape;397;p35"/>
                <p:cNvSpPr txBox="1"/>
                <p:nvPr/>
              </p:nvSpPr>
              <p:spPr>
                <a:xfrm>
                  <a:off x="9183553" y="2715213"/>
                  <a:ext cx="1539900" cy="59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User Interface Enhancements</a:t>
                  </a:r>
                  <a:endParaRPr/>
                </a:p>
              </p:txBody>
            </p:sp>
            <p:sp>
              <p:nvSpPr>
                <p:cNvPr id="398" name="Google Shape;398;p35"/>
                <p:cNvSpPr/>
                <p:nvPr/>
              </p:nvSpPr>
              <p:spPr>
                <a:xfrm>
                  <a:off x="9520105" y="1991892"/>
                  <a:ext cx="674700" cy="674700"/>
                </a:xfrm>
                <a:prstGeom prst="ellipse">
                  <a:avLst/>
                </a:prstGeom>
                <a:solidFill>
                  <a:srgbClr val="06AB9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9" name="Google Shape;399;p35"/>
              <p:cNvGrpSpPr/>
              <p:nvPr/>
            </p:nvGrpSpPr>
            <p:grpSpPr>
              <a:xfrm>
                <a:off x="853723" y="3533851"/>
                <a:ext cx="225430" cy="225430"/>
                <a:chOff x="5857448" y="5537910"/>
                <a:chExt cx="477000" cy="477000"/>
              </a:xfrm>
            </p:grpSpPr>
            <p:sp>
              <p:nvSpPr>
                <p:cNvPr id="400" name="Google Shape;400;p35"/>
                <p:cNvSpPr/>
                <p:nvPr/>
              </p:nvSpPr>
              <p:spPr>
                <a:xfrm rot="-5400000">
                  <a:off x="5857448" y="5537910"/>
                  <a:ext cx="477000" cy="477000"/>
                </a:xfrm>
                <a:prstGeom prst="ellipse">
                  <a:avLst/>
                </a:prstGeom>
                <a:gradFill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35"/>
                <p:cNvSpPr/>
                <p:nvPr/>
              </p:nvSpPr>
              <p:spPr>
                <a:xfrm rot="5400000">
                  <a:off x="5965249" y="5700323"/>
                  <a:ext cx="261501" cy="163155"/>
                </a:xfrm>
                <a:custGeom>
                  <a:rect b="b" l="l" r="r" t="t"/>
                  <a:pathLst>
                    <a:path extrusionOk="0" h="207" w="333">
                      <a:moveTo>
                        <a:pt x="167" y="0"/>
                      </a:moveTo>
                      <a:cubicBezTo>
                        <a:pt x="177" y="0"/>
                        <a:pt x="187" y="4"/>
                        <a:pt x="195" y="12"/>
                      </a:cubicBezTo>
                      <a:cubicBezTo>
                        <a:pt x="318" y="135"/>
                        <a:pt x="318" y="135"/>
                        <a:pt x="318" y="135"/>
                      </a:cubicBezTo>
                      <a:cubicBezTo>
                        <a:pt x="333" y="150"/>
                        <a:pt x="333" y="176"/>
                        <a:pt x="318" y="191"/>
                      </a:cubicBezTo>
                      <a:cubicBezTo>
                        <a:pt x="302" y="207"/>
                        <a:pt x="277" y="207"/>
                        <a:pt x="261" y="191"/>
                      </a:cubicBezTo>
                      <a:cubicBezTo>
                        <a:pt x="167" y="97"/>
                        <a:pt x="167" y="97"/>
                        <a:pt x="167" y="97"/>
                      </a:cubicBezTo>
                      <a:cubicBezTo>
                        <a:pt x="72" y="191"/>
                        <a:pt x="72" y="191"/>
                        <a:pt x="72" y="191"/>
                      </a:cubicBezTo>
                      <a:cubicBezTo>
                        <a:pt x="57" y="207"/>
                        <a:pt x="32" y="207"/>
                        <a:pt x="16" y="191"/>
                      </a:cubicBezTo>
                      <a:cubicBezTo>
                        <a:pt x="0" y="176"/>
                        <a:pt x="0" y="150"/>
                        <a:pt x="16" y="135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46" y="4"/>
                        <a:pt x="15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25700" lIns="51425" spcFirstLastPara="1" rIns="51425" wrap="square" tIns="2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2" name="Google Shape;402;p35"/>
              <p:cNvGrpSpPr/>
              <p:nvPr/>
            </p:nvGrpSpPr>
            <p:grpSpPr>
              <a:xfrm>
                <a:off x="2807852" y="3533851"/>
                <a:ext cx="225430" cy="225430"/>
                <a:chOff x="5857448" y="5537910"/>
                <a:chExt cx="477000" cy="477000"/>
              </a:xfrm>
            </p:grpSpPr>
            <p:sp>
              <p:nvSpPr>
                <p:cNvPr id="403" name="Google Shape;403;p35"/>
                <p:cNvSpPr/>
                <p:nvPr/>
              </p:nvSpPr>
              <p:spPr>
                <a:xfrm rot="-5400000">
                  <a:off x="5857448" y="5537910"/>
                  <a:ext cx="477000" cy="477000"/>
                </a:xfrm>
                <a:prstGeom prst="ellipse">
                  <a:avLst/>
                </a:prstGeom>
                <a:gradFill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35"/>
                <p:cNvSpPr/>
                <p:nvPr/>
              </p:nvSpPr>
              <p:spPr>
                <a:xfrm rot="5400000">
                  <a:off x="5965249" y="5700323"/>
                  <a:ext cx="261501" cy="163155"/>
                </a:xfrm>
                <a:custGeom>
                  <a:rect b="b" l="l" r="r" t="t"/>
                  <a:pathLst>
                    <a:path extrusionOk="0" h="207" w="333">
                      <a:moveTo>
                        <a:pt x="167" y="0"/>
                      </a:moveTo>
                      <a:cubicBezTo>
                        <a:pt x="177" y="0"/>
                        <a:pt x="187" y="4"/>
                        <a:pt x="195" y="12"/>
                      </a:cubicBezTo>
                      <a:cubicBezTo>
                        <a:pt x="318" y="135"/>
                        <a:pt x="318" y="135"/>
                        <a:pt x="318" y="135"/>
                      </a:cubicBezTo>
                      <a:cubicBezTo>
                        <a:pt x="333" y="150"/>
                        <a:pt x="333" y="176"/>
                        <a:pt x="318" y="191"/>
                      </a:cubicBezTo>
                      <a:cubicBezTo>
                        <a:pt x="302" y="207"/>
                        <a:pt x="277" y="207"/>
                        <a:pt x="261" y="191"/>
                      </a:cubicBezTo>
                      <a:cubicBezTo>
                        <a:pt x="167" y="97"/>
                        <a:pt x="167" y="97"/>
                        <a:pt x="167" y="97"/>
                      </a:cubicBezTo>
                      <a:cubicBezTo>
                        <a:pt x="72" y="191"/>
                        <a:pt x="72" y="191"/>
                        <a:pt x="72" y="191"/>
                      </a:cubicBezTo>
                      <a:cubicBezTo>
                        <a:pt x="57" y="207"/>
                        <a:pt x="32" y="207"/>
                        <a:pt x="16" y="191"/>
                      </a:cubicBezTo>
                      <a:cubicBezTo>
                        <a:pt x="0" y="176"/>
                        <a:pt x="0" y="150"/>
                        <a:pt x="16" y="135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46" y="4"/>
                        <a:pt x="15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25700" lIns="51425" spcFirstLastPara="1" rIns="51425" wrap="square" tIns="2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" name="Google Shape;405;p35"/>
              <p:cNvGrpSpPr/>
              <p:nvPr/>
            </p:nvGrpSpPr>
            <p:grpSpPr>
              <a:xfrm>
                <a:off x="4601478" y="3533851"/>
                <a:ext cx="225430" cy="225430"/>
                <a:chOff x="5857448" y="5537910"/>
                <a:chExt cx="477000" cy="477000"/>
              </a:xfrm>
            </p:grpSpPr>
            <p:sp>
              <p:nvSpPr>
                <p:cNvPr id="406" name="Google Shape;406;p35"/>
                <p:cNvSpPr/>
                <p:nvPr/>
              </p:nvSpPr>
              <p:spPr>
                <a:xfrm rot="-5400000">
                  <a:off x="5857448" y="5537910"/>
                  <a:ext cx="477000" cy="477000"/>
                </a:xfrm>
                <a:prstGeom prst="ellipse">
                  <a:avLst/>
                </a:prstGeom>
                <a:gradFill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35"/>
                <p:cNvSpPr/>
                <p:nvPr/>
              </p:nvSpPr>
              <p:spPr>
                <a:xfrm rot="5400000">
                  <a:off x="5965249" y="5700323"/>
                  <a:ext cx="261501" cy="163155"/>
                </a:xfrm>
                <a:custGeom>
                  <a:rect b="b" l="l" r="r" t="t"/>
                  <a:pathLst>
                    <a:path extrusionOk="0" h="207" w="333">
                      <a:moveTo>
                        <a:pt x="167" y="0"/>
                      </a:moveTo>
                      <a:cubicBezTo>
                        <a:pt x="177" y="0"/>
                        <a:pt x="187" y="4"/>
                        <a:pt x="195" y="12"/>
                      </a:cubicBezTo>
                      <a:cubicBezTo>
                        <a:pt x="318" y="135"/>
                        <a:pt x="318" y="135"/>
                        <a:pt x="318" y="135"/>
                      </a:cubicBezTo>
                      <a:cubicBezTo>
                        <a:pt x="333" y="150"/>
                        <a:pt x="333" y="176"/>
                        <a:pt x="318" y="191"/>
                      </a:cubicBezTo>
                      <a:cubicBezTo>
                        <a:pt x="302" y="207"/>
                        <a:pt x="277" y="207"/>
                        <a:pt x="261" y="191"/>
                      </a:cubicBezTo>
                      <a:cubicBezTo>
                        <a:pt x="167" y="97"/>
                        <a:pt x="167" y="97"/>
                        <a:pt x="167" y="97"/>
                      </a:cubicBezTo>
                      <a:cubicBezTo>
                        <a:pt x="72" y="191"/>
                        <a:pt x="72" y="191"/>
                        <a:pt x="72" y="191"/>
                      </a:cubicBezTo>
                      <a:cubicBezTo>
                        <a:pt x="57" y="207"/>
                        <a:pt x="32" y="207"/>
                        <a:pt x="16" y="191"/>
                      </a:cubicBezTo>
                      <a:cubicBezTo>
                        <a:pt x="0" y="176"/>
                        <a:pt x="0" y="150"/>
                        <a:pt x="16" y="135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46" y="4"/>
                        <a:pt x="15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25700" lIns="51425" spcFirstLastPara="1" rIns="51425" wrap="square" tIns="2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8" name="Google Shape;408;p35"/>
              <p:cNvGrpSpPr/>
              <p:nvPr/>
            </p:nvGrpSpPr>
            <p:grpSpPr>
              <a:xfrm>
                <a:off x="6924634" y="3533851"/>
                <a:ext cx="225430" cy="225430"/>
                <a:chOff x="5857448" y="5537910"/>
                <a:chExt cx="477000" cy="477000"/>
              </a:xfrm>
            </p:grpSpPr>
            <p:sp>
              <p:nvSpPr>
                <p:cNvPr id="409" name="Google Shape;409;p35"/>
                <p:cNvSpPr/>
                <p:nvPr/>
              </p:nvSpPr>
              <p:spPr>
                <a:xfrm rot="-5400000">
                  <a:off x="5857448" y="5537910"/>
                  <a:ext cx="477000" cy="477000"/>
                </a:xfrm>
                <a:prstGeom prst="ellipse">
                  <a:avLst/>
                </a:prstGeom>
                <a:gradFill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35"/>
                <p:cNvSpPr/>
                <p:nvPr/>
              </p:nvSpPr>
              <p:spPr>
                <a:xfrm rot="5400000">
                  <a:off x="5965249" y="5700323"/>
                  <a:ext cx="261501" cy="163155"/>
                </a:xfrm>
                <a:custGeom>
                  <a:rect b="b" l="l" r="r" t="t"/>
                  <a:pathLst>
                    <a:path extrusionOk="0" h="207" w="333">
                      <a:moveTo>
                        <a:pt x="167" y="0"/>
                      </a:moveTo>
                      <a:cubicBezTo>
                        <a:pt x="177" y="0"/>
                        <a:pt x="187" y="4"/>
                        <a:pt x="195" y="12"/>
                      </a:cubicBezTo>
                      <a:cubicBezTo>
                        <a:pt x="318" y="135"/>
                        <a:pt x="318" y="135"/>
                        <a:pt x="318" y="135"/>
                      </a:cubicBezTo>
                      <a:cubicBezTo>
                        <a:pt x="333" y="150"/>
                        <a:pt x="333" y="176"/>
                        <a:pt x="318" y="191"/>
                      </a:cubicBezTo>
                      <a:cubicBezTo>
                        <a:pt x="302" y="207"/>
                        <a:pt x="277" y="207"/>
                        <a:pt x="261" y="191"/>
                      </a:cubicBezTo>
                      <a:cubicBezTo>
                        <a:pt x="167" y="97"/>
                        <a:pt x="167" y="97"/>
                        <a:pt x="167" y="97"/>
                      </a:cubicBezTo>
                      <a:cubicBezTo>
                        <a:pt x="72" y="191"/>
                        <a:pt x="72" y="191"/>
                        <a:pt x="72" y="191"/>
                      </a:cubicBezTo>
                      <a:cubicBezTo>
                        <a:pt x="57" y="207"/>
                        <a:pt x="32" y="207"/>
                        <a:pt x="16" y="191"/>
                      </a:cubicBezTo>
                      <a:cubicBezTo>
                        <a:pt x="0" y="176"/>
                        <a:pt x="0" y="150"/>
                        <a:pt x="16" y="135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46" y="4"/>
                        <a:pt x="15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25700" lIns="51425" spcFirstLastPara="1" rIns="51425" wrap="square" tIns="2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1" name="Google Shape;411;p35"/>
              <p:cNvGrpSpPr/>
              <p:nvPr/>
            </p:nvGrpSpPr>
            <p:grpSpPr>
              <a:xfrm>
                <a:off x="9032248" y="3533851"/>
                <a:ext cx="225430" cy="225430"/>
                <a:chOff x="5857448" y="5537910"/>
                <a:chExt cx="477000" cy="477000"/>
              </a:xfrm>
            </p:grpSpPr>
            <p:sp>
              <p:nvSpPr>
                <p:cNvPr id="412" name="Google Shape;412;p35"/>
                <p:cNvSpPr/>
                <p:nvPr/>
              </p:nvSpPr>
              <p:spPr>
                <a:xfrm rot="-5400000">
                  <a:off x="5857448" y="5537910"/>
                  <a:ext cx="477000" cy="477000"/>
                </a:xfrm>
                <a:prstGeom prst="ellipse">
                  <a:avLst/>
                </a:prstGeom>
                <a:gradFill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35"/>
                <p:cNvSpPr/>
                <p:nvPr/>
              </p:nvSpPr>
              <p:spPr>
                <a:xfrm rot="5400000">
                  <a:off x="5965249" y="5700323"/>
                  <a:ext cx="261501" cy="163155"/>
                </a:xfrm>
                <a:custGeom>
                  <a:rect b="b" l="l" r="r" t="t"/>
                  <a:pathLst>
                    <a:path extrusionOk="0" h="207" w="333">
                      <a:moveTo>
                        <a:pt x="167" y="0"/>
                      </a:moveTo>
                      <a:cubicBezTo>
                        <a:pt x="177" y="0"/>
                        <a:pt x="187" y="4"/>
                        <a:pt x="195" y="12"/>
                      </a:cubicBezTo>
                      <a:cubicBezTo>
                        <a:pt x="318" y="135"/>
                        <a:pt x="318" y="135"/>
                        <a:pt x="318" y="135"/>
                      </a:cubicBezTo>
                      <a:cubicBezTo>
                        <a:pt x="333" y="150"/>
                        <a:pt x="333" y="176"/>
                        <a:pt x="318" y="191"/>
                      </a:cubicBezTo>
                      <a:cubicBezTo>
                        <a:pt x="302" y="207"/>
                        <a:pt x="277" y="207"/>
                        <a:pt x="261" y="191"/>
                      </a:cubicBezTo>
                      <a:cubicBezTo>
                        <a:pt x="167" y="97"/>
                        <a:pt x="167" y="97"/>
                        <a:pt x="167" y="97"/>
                      </a:cubicBezTo>
                      <a:cubicBezTo>
                        <a:pt x="72" y="191"/>
                        <a:pt x="72" y="191"/>
                        <a:pt x="72" y="191"/>
                      </a:cubicBezTo>
                      <a:cubicBezTo>
                        <a:pt x="57" y="207"/>
                        <a:pt x="32" y="207"/>
                        <a:pt x="16" y="191"/>
                      </a:cubicBezTo>
                      <a:cubicBezTo>
                        <a:pt x="0" y="176"/>
                        <a:pt x="0" y="150"/>
                        <a:pt x="16" y="135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cubicBezTo>
                        <a:pt x="146" y="4"/>
                        <a:pt x="15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25700" lIns="51425" spcFirstLastPara="1" rIns="51425" wrap="square" tIns="2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800" y="1532250"/>
            <a:ext cx="425400" cy="4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725" y="15068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000" y="1557675"/>
            <a:ext cx="425400" cy="4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2400" y="1544963"/>
            <a:ext cx="399975" cy="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975" y="1532250"/>
            <a:ext cx="399975" cy="3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/>
          <p:nvPr/>
        </p:nvSpPr>
        <p:spPr>
          <a:xfrm rot="10800000">
            <a:off x="3821426" y="833734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4" name="Google Shape;424;p36"/>
          <p:cNvSpPr/>
          <p:nvPr/>
        </p:nvSpPr>
        <p:spPr>
          <a:xfrm rot="10800000">
            <a:off x="6518828" y="833734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0" y="48200"/>
            <a:ext cx="59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Highlights of Chatbots' Capabilities</a:t>
            </a:r>
            <a:endParaRPr b="1" sz="2700">
              <a:solidFill>
                <a:srgbClr val="4285F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26" name="Google Shape;426;p36"/>
          <p:cNvCxnSpPr/>
          <p:nvPr/>
        </p:nvCxnSpPr>
        <p:spPr>
          <a:xfrm rot="10800000">
            <a:off x="374957" y="577412"/>
            <a:ext cx="13572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7" name="Google Shape;427;p36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352456" y="961377"/>
            <a:ext cx="2533800" cy="1678500"/>
          </a:xfrm>
          <a:prstGeom prst="roundRect">
            <a:avLst>
              <a:gd fmla="val 9468" name="adj"/>
            </a:avLst>
          </a:prstGeom>
          <a:solidFill>
            <a:srgbClr val="FFFFFF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516049" y="888509"/>
            <a:ext cx="191381" cy="354036"/>
          </a:xfrm>
          <a:custGeom>
            <a:rect b="b" l="l" r="r" t="t"/>
            <a:pathLst>
              <a:path extrusionOk="0" h="753268" w="407194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6AB9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p36"/>
          <p:cNvSpPr/>
          <p:nvPr/>
        </p:nvSpPr>
        <p:spPr>
          <a:xfrm rot="10800000">
            <a:off x="557976" y="977459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34" name="Google Shape;434;p36"/>
          <p:cNvGrpSpPr/>
          <p:nvPr/>
        </p:nvGrpSpPr>
        <p:grpSpPr>
          <a:xfrm>
            <a:off x="515997" y="2497789"/>
            <a:ext cx="655430" cy="110756"/>
            <a:chOff x="2227588" y="3970122"/>
            <a:chExt cx="1060052" cy="179130"/>
          </a:xfrm>
        </p:grpSpPr>
        <p:sp>
          <p:nvSpPr>
            <p:cNvPr id="435" name="Google Shape;435;p36"/>
            <p:cNvSpPr/>
            <p:nvPr/>
          </p:nvSpPr>
          <p:spPr>
            <a:xfrm>
              <a:off x="2227588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2445589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663590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881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099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40" name="Google Shape;440;p36"/>
          <p:cNvGrpSpPr/>
          <p:nvPr/>
        </p:nvGrpSpPr>
        <p:grpSpPr>
          <a:xfrm>
            <a:off x="374940" y="1330145"/>
            <a:ext cx="2395125" cy="829871"/>
            <a:chOff x="4851187" y="1419056"/>
            <a:chExt cx="3193500" cy="1106494"/>
          </a:xfrm>
        </p:grpSpPr>
        <p:sp>
          <p:nvSpPr>
            <p:cNvPr id="441" name="Google Shape;441;p36"/>
            <p:cNvSpPr txBox="1"/>
            <p:nvPr/>
          </p:nvSpPr>
          <p:spPr>
            <a:xfrm>
              <a:off x="4851187" y="1419056"/>
              <a:ext cx="319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Specialized Medical Knowledge</a:t>
              </a:r>
              <a:endPara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4851187" y="1756050"/>
              <a:ext cx="3193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possesses specialized knowledge in medical and healthcare subjects, particularly in the context of first aid.</a:t>
              </a:r>
              <a:endParaRPr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43" name="Google Shape;443;p36"/>
          <p:cNvSpPr/>
          <p:nvPr/>
        </p:nvSpPr>
        <p:spPr>
          <a:xfrm>
            <a:off x="3272393" y="961377"/>
            <a:ext cx="2533800" cy="1678500"/>
          </a:xfrm>
          <a:prstGeom prst="roundRect">
            <a:avLst>
              <a:gd fmla="val 9468" name="adj"/>
            </a:avLst>
          </a:prstGeom>
          <a:solidFill>
            <a:srgbClr val="FFFFFF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3435986" y="888509"/>
            <a:ext cx="191381" cy="354036"/>
          </a:xfrm>
          <a:custGeom>
            <a:rect b="b" l="l" r="r" t="t"/>
            <a:pathLst>
              <a:path extrusionOk="0" h="753268" w="407194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6AB9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36"/>
          <p:cNvSpPr/>
          <p:nvPr/>
        </p:nvSpPr>
        <p:spPr>
          <a:xfrm rot="10800000">
            <a:off x="3477914" y="977459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6" name="Google Shape;446;p36"/>
          <p:cNvGrpSpPr/>
          <p:nvPr/>
        </p:nvGrpSpPr>
        <p:grpSpPr>
          <a:xfrm>
            <a:off x="3435934" y="2497789"/>
            <a:ext cx="655430" cy="110756"/>
            <a:chOff x="2227588" y="3970122"/>
            <a:chExt cx="1060052" cy="179130"/>
          </a:xfrm>
        </p:grpSpPr>
        <p:sp>
          <p:nvSpPr>
            <p:cNvPr id="447" name="Google Shape;447;p36"/>
            <p:cNvSpPr/>
            <p:nvPr/>
          </p:nvSpPr>
          <p:spPr>
            <a:xfrm>
              <a:off x="2227588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2445589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2663590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2881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3099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52" name="Google Shape;452;p36"/>
          <p:cNvGrpSpPr/>
          <p:nvPr/>
        </p:nvGrpSpPr>
        <p:grpSpPr>
          <a:xfrm>
            <a:off x="3294878" y="1330145"/>
            <a:ext cx="2395125" cy="1168496"/>
            <a:chOff x="4851187" y="1419056"/>
            <a:chExt cx="3193500" cy="1557994"/>
          </a:xfrm>
        </p:grpSpPr>
        <p:sp>
          <p:nvSpPr>
            <p:cNvPr id="453" name="Google Shape;453;p36"/>
            <p:cNvSpPr txBox="1"/>
            <p:nvPr/>
          </p:nvSpPr>
          <p:spPr>
            <a:xfrm>
              <a:off x="4851187" y="1419056"/>
              <a:ext cx="319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Precise Recommendations</a:t>
              </a:r>
              <a:endPara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6"/>
            <p:cNvSpPr txBox="1"/>
            <p:nvPr/>
          </p:nvSpPr>
          <p:spPr>
            <a:xfrm>
              <a:off x="4851187" y="1756050"/>
              <a:ext cx="3193500" cy="12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chatbot can comprehend and react to medical queries with a high degree of precision, offering tailored recommendations suited to specific illnesses or injuries.</a:t>
              </a:r>
              <a:endParaRPr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55" name="Google Shape;455;p36"/>
          <p:cNvSpPr/>
          <p:nvPr/>
        </p:nvSpPr>
        <p:spPr>
          <a:xfrm>
            <a:off x="6192356" y="898777"/>
            <a:ext cx="2533800" cy="1678500"/>
          </a:xfrm>
          <a:prstGeom prst="roundRect">
            <a:avLst>
              <a:gd fmla="val 9468" name="adj"/>
            </a:avLst>
          </a:prstGeom>
          <a:solidFill>
            <a:srgbClr val="FFFFFF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6355949" y="825909"/>
            <a:ext cx="191381" cy="354036"/>
          </a:xfrm>
          <a:custGeom>
            <a:rect b="b" l="l" r="r" t="t"/>
            <a:pathLst>
              <a:path extrusionOk="0" h="753268" w="407194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6AB9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36"/>
          <p:cNvSpPr/>
          <p:nvPr/>
        </p:nvSpPr>
        <p:spPr>
          <a:xfrm rot="10800000">
            <a:off x="6397876" y="914859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8" name="Google Shape;458;p36"/>
          <p:cNvGrpSpPr/>
          <p:nvPr/>
        </p:nvGrpSpPr>
        <p:grpSpPr>
          <a:xfrm>
            <a:off x="6355897" y="2435189"/>
            <a:ext cx="655430" cy="110756"/>
            <a:chOff x="2227588" y="3970122"/>
            <a:chExt cx="1060052" cy="179130"/>
          </a:xfrm>
        </p:grpSpPr>
        <p:sp>
          <p:nvSpPr>
            <p:cNvPr id="459" name="Google Shape;459;p36"/>
            <p:cNvSpPr/>
            <p:nvPr/>
          </p:nvSpPr>
          <p:spPr>
            <a:xfrm>
              <a:off x="2227588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2445589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2663590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2881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3099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6214840" y="1267545"/>
            <a:ext cx="2395125" cy="999296"/>
            <a:chOff x="4851187" y="1419056"/>
            <a:chExt cx="3193500" cy="1332394"/>
          </a:xfrm>
        </p:grpSpPr>
        <p:sp>
          <p:nvSpPr>
            <p:cNvPr id="465" name="Google Shape;465;p36"/>
            <p:cNvSpPr txBox="1"/>
            <p:nvPr/>
          </p:nvSpPr>
          <p:spPr>
            <a:xfrm>
              <a:off x="4851187" y="1419056"/>
              <a:ext cx="319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Semantic Similarity</a:t>
              </a:r>
              <a:endPara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6"/>
            <p:cNvSpPr txBox="1"/>
            <p:nvPr/>
          </p:nvSpPr>
          <p:spPr>
            <a:xfrm>
              <a:off x="4851187" y="1756050"/>
              <a:ext cx="31935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chatbot can accurately match user inquiries with predefined intent patterns and provide contextually relevant responses.</a:t>
              </a:r>
              <a:endParaRPr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67" name="Google Shape;467;p36"/>
          <p:cNvSpPr txBox="1"/>
          <p:nvPr/>
        </p:nvSpPr>
        <p:spPr>
          <a:xfrm>
            <a:off x="762190" y="690608"/>
            <a:ext cx="2395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Neural Nets using BioBERT :</a:t>
            </a:r>
            <a:endParaRPr b="1"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8" name="Google Shape;468;p36"/>
          <p:cNvSpPr/>
          <p:nvPr/>
        </p:nvSpPr>
        <p:spPr>
          <a:xfrm rot="10800000">
            <a:off x="3854126" y="3070909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9" name="Google Shape;469;p36"/>
          <p:cNvSpPr/>
          <p:nvPr/>
        </p:nvSpPr>
        <p:spPr>
          <a:xfrm rot="10800000">
            <a:off x="6551528" y="3070909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385156" y="3198552"/>
            <a:ext cx="2533800" cy="1678500"/>
          </a:xfrm>
          <a:prstGeom prst="roundRect">
            <a:avLst>
              <a:gd fmla="val 9468" name="adj"/>
            </a:avLst>
          </a:prstGeom>
          <a:solidFill>
            <a:srgbClr val="FFFFFF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548749" y="3125684"/>
            <a:ext cx="191381" cy="354036"/>
          </a:xfrm>
          <a:custGeom>
            <a:rect b="b" l="l" r="r" t="t"/>
            <a:pathLst>
              <a:path extrusionOk="0" h="753268" w="407194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2" name="Google Shape;472;p36"/>
          <p:cNvSpPr/>
          <p:nvPr/>
        </p:nvSpPr>
        <p:spPr>
          <a:xfrm rot="10800000">
            <a:off x="590676" y="3214634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3" name="Google Shape;473;p36"/>
          <p:cNvGrpSpPr/>
          <p:nvPr/>
        </p:nvGrpSpPr>
        <p:grpSpPr>
          <a:xfrm>
            <a:off x="548697" y="4734964"/>
            <a:ext cx="655430" cy="110756"/>
            <a:chOff x="2227588" y="3970122"/>
            <a:chExt cx="1060052" cy="179130"/>
          </a:xfrm>
        </p:grpSpPr>
        <p:sp>
          <p:nvSpPr>
            <p:cNvPr id="474" name="Google Shape;474;p36"/>
            <p:cNvSpPr/>
            <p:nvPr/>
          </p:nvSpPr>
          <p:spPr>
            <a:xfrm>
              <a:off x="2227588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2445589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2663590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2881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3099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79" name="Google Shape;479;p36"/>
          <p:cNvGrpSpPr/>
          <p:nvPr/>
        </p:nvGrpSpPr>
        <p:grpSpPr>
          <a:xfrm>
            <a:off x="407640" y="3567320"/>
            <a:ext cx="2395125" cy="999296"/>
            <a:chOff x="4851187" y="1419056"/>
            <a:chExt cx="3193500" cy="1332394"/>
          </a:xfrm>
        </p:grpSpPr>
        <p:sp>
          <p:nvSpPr>
            <p:cNvPr id="480" name="Google Shape;480;p36"/>
            <p:cNvSpPr txBox="1"/>
            <p:nvPr/>
          </p:nvSpPr>
          <p:spPr>
            <a:xfrm>
              <a:off x="4851187" y="1419056"/>
              <a:ext cx="319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Versatile Conversational Abilities</a:t>
              </a:r>
              <a:endPara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6"/>
            <p:cNvSpPr txBox="1"/>
            <p:nvPr/>
          </p:nvSpPr>
          <p:spPr>
            <a:xfrm>
              <a:off x="4851187" y="1756050"/>
              <a:ext cx="31935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ChatGPT excels in engaging in human-like conversations across a wide range of topics, including first aid recommendations.</a:t>
              </a:r>
              <a:endParaRPr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82" name="Google Shape;482;p36"/>
          <p:cNvSpPr/>
          <p:nvPr/>
        </p:nvSpPr>
        <p:spPr>
          <a:xfrm>
            <a:off x="3305093" y="3198552"/>
            <a:ext cx="2533800" cy="1678500"/>
          </a:xfrm>
          <a:prstGeom prst="roundRect">
            <a:avLst>
              <a:gd fmla="val 9468" name="adj"/>
            </a:avLst>
          </a:prstGeom>
          <a:solidFill>
            <a:srgbClr val="FFFFFF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p36"/>
          <p:cNvSpPr/>
          <p:nvPr/>
        </p:nvSpPr>
        <p:spPr>
          <a:xfrm>
            <a:off x="3468686" y="3125684"/>
            <a:ext cx="191381" cy="354036"/>
          </a:xfrm>
          <a:custGeom>
            <a:rect b="b" l="l" r="r" t="t"/>
            <a:pathLst>
              <a:path extrusionOk="0" h="753268" w="407194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36"/>
          <p:cNvSpPr/>
          <p:nvPr/>
        </p:nvSpPr>
        <p:spPr>
          <a:xfrm rot="10800000">
            <a:off x="3510614" y="3214634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85" name="Google Shape;485;p36"/>
          <p:cNvGrpSpPr/>
          <p:nvPr/>
        </p:nvGrpSpPr>
        <p:grpSpPr>
          <a:xfrm>
            <a:off x="3468634" y="4734964"/>
            <a:ext cx="655430" cy="110756"/>
            <a:chOff x="2227588" y="3970122"/>
            <a:chExt cx="1060052" cy="179130"/>
          </a:xfrm>
        </p:grpSpPr>
        <p:sp>
          <p:nvSpPr>
            <p:cNvPr id="486" name="Google Shape;486;p36"/>
            <p:cNvSpPr/>
            <p:nvPr/>
          </p:nvSpPr>
          <p:spPr>
            <a:xfrm>
              <a:off x="2227588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2445589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2663590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2881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3099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91" name="Google Shape;491;p36"/>
          <p:cNvGrpSpPr/>
          <p:nvPr/>
        </p:nvGrpSpPr>
        <p:grpSpPr>
          <a:xfrm>
            <a:off x="3327578" y="3567320"/>
            <a:ext cx="2395125" cy="1168496"/>
            <a:chOff x="4851187" y="1419056"/>
            <a:chExt cx="3193500" cy="1557994"/>
          </a:xfrm>
        </p:grpSpPr>
        <p:sp>
          <p:nvSpPr>
            <p:cNvPr id="492" name="Google Shape;492;p36"/>
            <p:cNvSpPr txBox="1"/>
            <p:nvPr/>
          </p:nvSpPr>
          <p:spPr>
            <a:xfrm>
              <a:off x="4851187" y="1419056"/>
              <a:ext cx="319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Contextual Understanding</a:t>
              </a:r>
              <a:endPara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6"/>
            <p:cNvSpPr txBox="1"/>
            <p:nvPr/>
          </p:nvSpPr>
          <p:spPr>
            <a:xfrm>
              <a:off x="4851187" y="1756050"/>
              <a:ext cx="3193500" cy="12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ChatGPT can understand and respond to user inquiries with contextual relevance, offering detailed instructions and guidance tailored to emergency situations.</a:t>
              </a:r>
              <a:endParaRPr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94" name="Google Shape;494;p36"/>
          <p:cNvSpPr/>
          <p:nvPr/>
        </p:nvSpPr>
        <p:spPr>
          <a:xfrm>
            <a:off x="6225056" y="3135952"/>
            <a:ext cx="2533800" cy="1678500"/>
          </a:xfrm>
          <a:prstGeom prst="roundRect">
            <a:avLst>
              <a:gd fmla="val 9468" name="adj"/>
            </a:avLst>
          </a:prstGeom>
          <a:solidFill>
            <a:srgbClr val="FFFFFF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6388649" y="3063085"/>
            <a:ext cx="191381" cy="354036"/>
          </a:xfrm>
          <a:custGeom>
            <a:rect b="b" l="l" r="r" t="t"/>
            <a:pathLst>
              <a:path extrusionOk="0" h="753268" w="407194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6" name="Google Shape;496;p36"/>
          <p:cNvSpPr/>
          <p:nvPr/>
        </p:nvSpPr>
        <p:spPr>
          <a:xfrm rot="10800000">
            <a:off x="6430576" y="3152034"/>
            <a:ext cx="108139" cy="88404"/>
          </a:xfrm>
          <a:custGeom>
            <a:rect b="b" l="l" r="r" t="t"/>
            <a:pathLst>
              <a:path extrusionOk="0" h="357188" w="386209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97" name="Google Shape;497;p36"/>
          <p:cNvGrpSpPr/>
          <p:nvPr/>
        </p:nvGrpSpPr>
        <p:grpSpPr>
          <a:xfrm>
            <a:off x="6388597" y="4672364"/>
            <a:ext cx="655430" cy="110756"/>
            <a:chOff x="2227588" y="3970122"/>
            <a:chExt cx="1060052" cy="179130"/>
          </a:xfrm>
        </p:grpSpPr>
        <p:sp>
          <p:nvSpPr>
            <p:cNvPr id="498" name="Google Shape;498;p36"/>
            <p:cNvSpPr/>
            <p:nvPr/>
          </p:nvSpPr>
          <p:spPr>
            <a:xfrm>
              <a:off x="2227588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2445589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2663590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2881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3099591" y="3970122"/>
              <a:ext cx="188049" cy="179130"/>
            </a:xfrm>
            <a:custGeom>
              <a:rect b="b" l="l" r="r" t="t"/>
              <a:pathLst>
                <a:path extrusionOk="0" h="179130" w="188049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adFill>
              <a:gsLst>
                <a:gs pos="0">
                  <a:srgbClr val="06AB9A"/>
                </a:gs>
                <a:gs pos="70000">
                  <a:srgbClr val="002060"/>
                </a:gs>
                <a:gs pos="100000">
                  <a:srgbClr val="002060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3" name="Google Shape;503;p36"/>
          <p:cNvGrpSpPr/>
          <p:nvPr/>
        </p:nvGrpSpPr>
        <p:grpSpPr>
          <a:xfrm>
            <a:off x="6247540" y="3504720"/>
            <a:ext cx="2395125" cy="1168496"/>
            <a:chOff x="4851187" y="1419056"/>
            <a:chExt cx="3193500" cy="1557994"/>
          </a:xfrm>
        </p:grpSpPr>
        <p:sp>
          <p:nvSpPr>
            <p:cNvPr id="504" name="Google Shape;504;p36"/>
            <p:cNvSpPr txBox="1"/>
            <p:nvPr/>
          </p:nvSpPr>
          <p:spPr>
            <a:xfrm>
              <a:off x="4851187" y="1419056"/>
              <a:ext cx="319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Accessibility</a:t>
              </a:r>
              <a:endPara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6"/>
            <p:cNvSpPr txBox="1"/>
            <p:nvPr/>
          </p:nvSpPr>
          <p:spPr>
            <a:xfrm>
              <a:off x="4851187" y="1756050"/>
              <a:ext cx="3193500" cy="12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With its user-friendly interface and intuitive interaction capabilities, it provides accessible and easy-to-understand assistance to users seeking first aid advice,.</a:t>
              </a:r>
              <a:endParaRPr sz="11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6" name="Google Shape;506;p36"/>
          <p:cNvSpPr txBox="1"/>
          <p:nvPr/>
        </p:nvSpPr>
        <p:spPr>
          <a:xfrm>
            <a:off x="794890" y="2927783"/>
            <a:ext cx="2395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ChatGPT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</a:t>
            </a:r>
            <a:endParaRPr b="1"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/>
          <p:nvPr/>
        </p:nvSpPr>
        <p:spPr>
          <a:xfrm>
            <a:off x="1035" y="9"/>
            <a:ext cx="9144894" cy="2362209"/>
          </a:xfrm>
          <a:custGeom>
            <a:rect b="b" l="l" r="r" t="t"/>
            <a:pathLst>
              <a:path extrusionOk="0" h="10270475" w="24386383">
                <a:moveTo>
                  <a:pt x="0" y="0"/>
                </a:moveTo>
                <a:lnTo>
                  <a:pt x="7496698" y="2833751"/>
                </a:lnTo>
                <a:lnTo>
                  <a:pt x="7496701" y="2833748"/>
                </a:lnTo>
                <a:lnTo>
                  <a:pt x="9355887" y="3553431"/>
                </a:lnTo>
                <a:lnTo>
                  <a:pt x="9353805" y="3555636"/>
                </a:lnTo>
                <a:lnTo>
                  <a:pt x="24371389" y="9250924"/>
                </a:lnTo>
                <a:lnTo>
                  <a:pt x="24386383" y="10270475"/>
                </a:lnTo>
                <a:lnTo>
                  <a:pt x="9093105" y="3823313"/>
                </a:lnTo>
                <a:lnTo>
                  <a:pt x="9095340" y="3820946"/>
                </a:lnTo>
                <a:lnTo>
                  <a:pt x="7271808" y="3058652"/>
                </a:lnTo>
                <a:lnTo>
                  <a:pt x="7271805" y="3058655"/>
                </a:lnTo>
                <a:close/>
              </a:path>
            </a:pathLst>
          </a:custGeom>
          <a:gradFill>
            <a:gsLst>
              <a:gs pos="0">
                <a:srgbClr val="06AB9A">
                  <a:alpha val="80000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-1925" y="9"/>
            <a:ext cx="9141043" cy="2137017"/>
          </a:xfrm>
          <a:custGeom>
            <a:rect b="b" l="l" r="r" t="t"/>
            <a:pathLst>
              <a:path extrusionOk="0" h="617" w="1626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rgbClr val="06AB9A">
                  <a:alpha val="6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7"/>
          <p:cNvSpPr/>
          <p:nvPr/>
        </p:nvSpPr>
        <p:spPr>
          <a:xfrm>
            <a:off x="-1925" y="10"/>
            <a:ext cx="9141043" cy="1302298"/>
          </a:xfrm>
          <a:custGeom>
            <a:rect b="b" l="l" r="r" t="t"/>
            <a:pathLst>
              <a:path extrusionOk="0" h="376" w="1626">
                <a:moveTo>
                  <a:pt x="1626" y="0"/>
                </a:moveTo>
                <a:lnTo>
                  <a:pt x="0" y="0"/>
                </a:lnTo>
                <a:lnTo>
                  <a:pt x="1626" y="376"/>
                </a:lnTo>
                <a:lnTo>
                  <a:pt x="1626" y="0"/>
                </a:lnTo>
                <a:close/>
              </a:path>
            </a:pathLst>
          </a:custGeom>
          <a:gradFill>
            <a:gsLst>
              <a:gs pos="0">
                <a:srgbClr val="06AB9A">
                  <a:alpha val="4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7"/>
          <p:cNvSpPr/>
          <p:nvPr/>
        </p:nvSpPr>
        <p:spPr>
          <a:xfrm rot="10800000">
            <a:off x="2950" y="3006484"/>
            <a:ext cx="9141043" cy="2137017"/>
          </a:xfrm>
          <a:custGeom>
            <a:rect b="b" l="l" r="r" t="t"/>
            <a:pathLst>
              <a:path extrusionOk="0" h="617" w="1626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rgbClr val="06AB9A">
                  <a:alpha val="6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994" y="0"/>
            <a:ext cx="41369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7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/>
          <p:nvPr/>
        </p:nvSpPr>
        <p:spPr>
          <a:xfrm>
            <a:off x="313750" y="426805"/>
            <a:ext cx="335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</a:t>
            </a:r>
            <a:r>
              <a:rPr b="1" i="0" lang="en" sz="24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2400">
              <a:solidFill>
                <a:srgbClr val="4285F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25" name="Google Shape;525;p38"/>
          <p:cNvCxnSpPr/>
          <p:nvPr/>
        </p:nvCxnSpPr>
        <p:spPr>
          <a:xfrm rot="10800000">
            <a:off x="405678" y="867718"/>
            <a:ext cx="13572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26" name="Google Shape;526;p38"/>
          <p:cNvGrpSpPr/>
          <p:nvPr/>
        </p:nvGrpSpPr>
        <p:grpSpPr>
          <a:xfrm>
            <a:off x="405682" y="1064269"/>
            <a:ext cx="8549994" cy="4277781"/>
            <a:chOff x="666170" y="2499259"/>
            <a:chExt cx="11399992" cy="5703708"/>
          </a:xfrm>
        </p:grpSpPr>
        <p:cxnSp>
          <p:nvCxnSpPr>
            <p:cNvPr id="527" name="Google Shape;527;p38"/>
            <p:cNvCxnSpPr/>
            <p:nvPr/>
          </p:nvCxnSpPr>
          <p:spPr>
            <a:xfrm>
              <a:off x="936603" y="3039259"/>
              <a:ext cx="6000" cy="4493100"/>
            </a:xfrm>
            <a:prstGeom prst="straightConnector1">
              <a:avLst/>
            </a:prstGeom>
            <a:noFill/>
            <a:ln cap="flat" cmpd="sng" w="76200">
              <a:solidFill>
                <a:srgbClr val="06AB9A"/>
              </a:solidFill>
              <a:prstDash val="solid"/>
              <a:miter lim="800000"/>
              <a:headEnd len="sm" w="sm" type="none"/>
              <a:tailEnd len="med" w="med" type="diamond"/>
            </a:ln>
          </p:spPr>
        </p:cxnSp>
        <p:sp>
          <p:nvSpPr>
            <p:cNvPr id="528" name="Google Shape;528;p38"/>
            <p:cNvSpPr/>
            <p:nvPr/>
          </p:nvSpPr>
          <p:spPr>
            <a:xfrm>
              <a:off x="666170" y="2499259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06AB9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 txBox="1"/>
            <p:nvPr/>
          </p:nvSpPr>
          <p:spPr>
            <a:xfrm>
              <a:off x="1206162" y="2826067"/>
              <a:ext cx="10860000" cy="53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[1] Lee, J., Yoon, W., Kim, S., Kim, D., Kim, S., So, C. H., &amp; Kang, J. (2019, September 10).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BioBERT: A pre-trained biomedical language representation model for biomedical text mining.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OUP Academic. </a:t>
              </a: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3"/>
                </a:rPr>
                <a:t>https://academic.oup.com/bioinformatics/article/36/4/1234/5566506?login=false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[2] Bai, Y., &amp; Zhou, X. (2020). Automatic Detecting for Health-related Twitter Data with BioBERT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(pp. 63–69). </a:t>
              </a: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4"/>
                </a:rPr>
                <a:t>https://aclanthology.org/2020.smm4h-1.10.pdf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[3] Das, B., &amp; Nirmala, S. J. (2022, October 1). Improving Healthcare Question Answering System by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Identifying Suitable Answers. IEEE Xplore.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5"/>
                </a:rPr>
                <a:t>https://doi.org/10.1109/MysuruCon55714.2022.9972435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[4] Julius, F. G., &amp; Nayak, A. K. (n.d.). Advancing COVID-19 Inquiry Responses Through Transfer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Learning-Based Question Entailment Methodology. Research Gate.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6"/>
                </a:rPr>
                <a:t>https://www.researchgate.net/publication/378275113_Advancing_COVID-19_Inquiry_Responses_</a:t>
              </a:r>
              <a:endParaRPr sz="1050">
                <a:solidFill>
                  <a:srgbClr val="103CC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7"/>
                </a:rPr>
                <a:t>Through_Transfer_Learning-Based_Question_Entailment_Methodology</a:t>
              </a:r>
              <a:endParaRPr sz="1050">
                <a:solidFill>
                  <a:srgbClr val="103CC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050">
                <a:solidFill>
                  <a:srgbClr val="103CC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[5] Devika, N., &amp; Anoop, V. S. (n.d.). Biomedical Named Entity Recognition from Malaria Literature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using BioBERT. IEEE Explore.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8"/>
                </a:rPr>
                <a:t>https://ieeexplore.ieee.org/stamp/stamp.jsp?tp=&amp;arnumber=10335049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30" name="Google Shape;530;p38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8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2" name="Google Shape;532;p38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8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4" name="Google Shape;53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700" y="1168450"/>
            <a:ext cx="222025" cy="2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/>
          <p:nvPr/>
        </p:nvSpPr>
        <p:spPr>
          <a:xfrm>
            <a:off x="313750" y="426805"/>
            <a:ext cx="335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</a:t>
            </a:r>
            <a:r>
              <a:rPr b="1" i="0" lang="en" sz="2400">
                <a:solidFill>
                  <a:srgbClr val="4285F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2400">
              <a:solidFill>
                <a:srgbClr val="4285F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0" name="Google Shape;540;p39"/>
          <p:cNvCxnSpPr/>
          <p:nvPr/>
        </p:nvCxnSpPr>
        <p:spPr>
          <a:xfrm rot="10800000">
            <a:off x="405678" y="867718"/>
            <a:ext cx="13572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1" name="Google Shape;541;p39"/>
          <p:cNvGrpSpPr/>
          <p:nvPr/>
        </p:nvGrpSpPr>
        <p:grpSpPr>
          <a:xfrm>
            <a:off x="405682" y="1064269"/>
            <a:ext cx="8549994" cy="3774825"/>
            <a:chOff x="666170" y="2499259"/>
            <a:chExt cx="11399992" cy="5033100"/>
          </a:xfrm>
        </p:grpSpPr>
        <p:cxnSp>
          <p:nvCxnSpPr>
            <p:cNvPr id="542" name="Google Shape;542;p39"/>
            <p:cNvCxnSpPr/>
            <p:nvPr/>
          </p:nvCxnSpPr>
          <p:spPr>
            <a:xfrm>
              <a:off x="936603" y="3039259"/>
              <a:ext cx="6000" cy="4493100"/>
            </a:xfrm>
            <a:prstGeom prst="straightConnector1">
              <a:avLst/>
            </a:prstGeom>
            <a:noFill/>
            <a:ln cap="flat" cmpd="sng" w="76200">
              <a:solidFill>
                <a:srgbClr val="103CC2"/>
              </a:solidFill>
              <a:prstDash val="solid"/>
              <a:miter lim="800000"/>
              <a:headEnd len="sm" w="sm" type="none"/>
              <a:tailEnd len="med" w="med" type="diamond"/>
            </a:ln>
          </p:spPr>
        </p:cxnSp>
        <p:sp>
          <p:nvSpPr>
            <p:cNvPr id="543" name="Google Shape;543;p39"/>
            <p:cNvSpPr/>
            <p:nvPr/>
          </p:nvSpPr>
          <p:spPr>
            <a:xfrm>
              <a:off x="666170" y="2499259"/>
              <a:ext cx="540000" cy="540000"/>
            </a:xfrm>
            <a:prstGeom prst="ellipse">
              <a:avLst/>
            </a:prstGeom>
            <a:noFill/>
            <a:ln cap="flat" cmpd="sng" w="12700">
              <a:solidFill>
                <a:srgbClr val="06AB9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9"/>
            <p:cNvSpPr txBox="1"/>
            <p:nvPr/>
          </p:nvSpPr>
          <p:spPr>
            <a:xfrm>
              <a:off x="1206162" y="2826067"/>
              <a:ext cx="10860000" cy="46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[6] Zhang, Z., &amp; Chen, A. L. P. (2022, November 3). Biomedical named entity recognition with the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combined feature attention and fully-shared multi-task learning - BMC bioinformatics. BioMed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Central. </a:t>
              </a: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3"/>
                </a:rPr>
                <a:t>https://bmcbioinformatics.biomedcentral.com/articles/10.1186/s12859-022-04994-3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[7] Sharaf, S., &amp; Anoop, V. S. (n.d.). An Analysis on Large Language Models in Healthcare: A Case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Study of BioBERT. https://arxiv.org/. </a:t>
              </a: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4"/>
                </a:rPr>
                <a:t>https://arxiv.org/pdf/2310.05421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[8] Yu, X., Hu, W., Lu, S., &amp; Sun, X. (n.d.). BioBERT based named entity recognition in electronic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medical record. IEEE Explore.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5"/>
                </a:rPr>
                <a:t>https://ieeexplore.ieee.org/stamp/stamp.jsp?tp=&amp;arnumber=8965108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[9] Xie , W., Han, H., Xu, J., Zhao, C., &amp; Li, T. (n.d.). Extracting Drug-Drug Interactions from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Biomedical Texts Using BioBERT with Improved Focal Loss. IEEE Explore.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6"/>
                </a:rPr>
                <a:t>https://ieeexplore.ieee.org/stamp/stamp.jsp?tp=&amp;arnumber=10246572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[10] Xygi, E., Andriopoulos, A., &amp; Koutsomitropoulos, D. (n.d.). Question Answering Chatbots for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Biomedical Research using Transformers. IEEE Explore.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7"/>
                </a:rPr>
                <a:t>https://ieeexplore.ieee.org/stamp/stamp.jsp?tp=&amp;arnumber=10066979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[11] Roumeliotis, K. I., &amp; Tselikas, N. D. (2023, May 26). Chatgpt and open-AI models: A preliminary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review. MDPI. </a:t>
              </a:r>
              <a:r>
                <a:rPr lang="en" sz="1050" u="sng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8"/>
                </a:rPr>
                <a:t>https://www.mdpi.com/1999-5903/15/6/192 </a:t>
              </a:r>
              <a:endParaRPr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45" name="Google Shape;545;p39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39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9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9" name="Google Shape;549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700" y="1168450"/>
            <a:ext cx="222025" cy="2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0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0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6" name="Google Shape;556;p40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1"/>
          <p:cNvSpPr txBox="1"/>
          <p:nvPr/>
        </p:nvSpPr>
        <p:spPr>
          <a:xfrm>
            <a:off x="246950" y="156525"/>
            <a:ext cx="1716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Quattrocento Sans"/>
              <a:buNone/>
            </a:pPr>
            <a:r>
              <a:rPr b="1" lang="en" sz="27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Questions </a:t>
            </a:r>
            <a:endParaRPr sz="1100"/>
          </a:p>
        </p:txBody>
      </p:sp>
      <p:cxnSp>
        <p:nvCxnSpPr>
          <p:cNvPr id="562" name="Google Shape;562;p41"/>
          <p:cNvCxnSpPr/>
          <p:nvPr/>
        </p:nvCxnSpPr>
        <p:spPr>
          <a:xfrm rot="10800000">
            <a:off x="426925" y="641350"/>
            <a:ext cx="1066500" cy="540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3" name="Google Shape;5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50" y="152400"/>
            <a:ext cx="33879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1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41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1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6"/>
          <p:cNvGrpSpPr/>
          <p:nvPr/>
        </p:nvGrpSpPr>
        <p:grpSpPr>
          <a:xfrm>
            <a:off x="348189" y="288419"/>
            <a:ext cx="3428100" cy="593389"/>
            <a:chOff x="990700" y="665960"/>
            <a:chExt cx="4570800" cy="791185"/>
          </a:xfrm>
        </p:grpSpPr>
        <p:sp>
          <p:nvSpPr>
            <p:cNvPr id="112" name="Google Shape;112;p26"/>
            <p:cNvSpPr txBox="1"/>
            <p:nvPr/>
          </p:nvSpPr>
          <p:spPr>
            <a:xfrm>
              <a:off x="990700" y="665960"/>
              <a:ext cx="45708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Introducing the Team :</a:t>
              </a:r>
              <a:endParaRPr b="1" sz="2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13" name="Google Shape;113;p26"/>
            <p:cNvCxnSpPr/>
            <p:nvPr/>
          </p:nvCxnSpPr>
          <p:spPr>
            <a:xfrm rot="10800000">
              <a:off x="1140651" y="1457145"/>
              <a:ext cx="1809600" cy="0"/>
            </a:xfrm>
            <a:prstGeom prst="straightConnector1">
              <a:avLst/>
            </a:prstGeom>
            <a:noFill/>
            <a:ln cap="rnd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4" name="Google Shape;114;p26"/>
          <p:cNvGrpSpPr/>
          <p:nvPr/>
        </p:nvGrpSpPr>
        <p:grpSpPr>
          <a:xfrm>
            <a:off x="858565" y="1105328"/>
            <a:ext cx="7270650" cy="1000575"/>
            <a:chOff x="1107220" y="1933733"/>
            <a:chExt cx="9694200" cy="1334100"/>
          </a:xfrm>
        </p:grpSpPr>
        <p:sp>
          <p:nvSpPr>
            <p:cNvPr id="115" name="Google Shape;115;p26"/>
            <p:cNvSpPr/>
            <p:nvPr/>
          </p:nvSpPr>
          <p:spPr>
            <a:xfrm>
              <a:off x="9467320" y="1933733"/>
              <a:ext cx="1334100" cy="1334100"/>
            </a:xfrm>
            <a:prstGeom prst="ellipse">
              <a:avLst/>
            </a:prstGeom>
            <a:solidFill>
              <a:schemeClr val="lt1"/>
            </a:solidFill>
            <a:ln cap="flat" cmpd="sng" w="1143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4000383" y="1933733"/>
              <a:ext cx="1334100" cy="1334100"/>
            </a:xfrm>
            <a:prstGeom prst="ellipse">
              <a:avLst/>
            </a:prstGeom>
            <a:solidFill>
              <a:schemeClr val="lt1"/>
            </a:solidFill>
            <a:ln cap="flat" cmpd="sng" w="1143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6782980" y="1933733"/>
              <a:ext cx="1334100" cy="1334100"/>
            </a:xfrm>
            <a:prstGeom prst="ellipse">
              <a:avLst/>
            </a:prstGeom>
            <a:solidFill>
              <a:schemeClr val="lt1"/>
            </a:solidFill>
            <a:ln cap="flat" cmpd="sng" w="114300">
              <a:solidFill>
                <a:srgbClr val="06AB9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26"/>
            <p:cNvGrpSpPr/>
            <p:nvPr/>
          </p:nvGrpSpPr>
          <p:grpSpPr>
            <a:xfrm>
              <a:off x="1107220" y="1933733"/>
              <a:ext cx="1334100" cy="1334100"/>
              <a:chOff x="1107220" y="1933733"/>
              <a:chExt cx="1334100" cy="1334100"/>
            </a:xfrm>
          </p:grpSpPr>
          <p:pic>
            <p:nvPicPr>
              <p:cNvPr descr="Illustrator with solid fill" id="119" name="Google Shape;119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74410" y="2200923"/>
                <a:ext cx="799744" cy="799744"/>
              </a:xfrm>
              <a:prstGeom prst="rect">
                <a:avLst/>
              </a:prstGeom>
              <a:noFill/>
              <a:ln cap="flat" cmpd="sng" w="114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20" name="Google Shape;120;p26"/>
              <p:cNvSpPr/>
              <p:nvPr/>
            </p:nvSpPr>
            <p:spPr>
              <a:xfrm>
                <a:off x="1107220" y="1933733"/>
                <a:ext cx="1334100" cy="1334100"/>
              </a:xfrm>
              <a:prstGeom prst="ellipse">
                <a:avLst/>
              </a:prstGeom>
              <a:solidFill>
                <a:schemeClr val="lt1"/>
              </a:solidFill>
              <a:ln cap="flat" cmpd="sng" w="114300">
                <a:solidFill>
                  <a:srgbClr val="06AB9A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" name="Google Shape;121;p26"/>
          <p:cNvGrpSpPr/>
          <p:nvPr/>
        </p:nvGrpSpPr>
        <p:grpSpPr>
          <a:xfrm flipH="1">
            <a:off x="1092765" y="3125191"/>
            <a:ext cx="7270650" cy="1000575"/>
            <a:chOff x="1107220" y="1933733"/>
            <a:chExt cx="9694200" cy="1334100"/>
          </a:xfrm>
        </p:grpSpPr>
        <p:sp>
          <p:nvSpPr>
            <p:cNvPr id="122" name="Google Shape;122;p26"/>
            <p:cNvSpPr/>
            <p:nvPr/>
          </p:nvSpPr>
          <p:spPr>
            <a:xfrm>
              <a:off x="9467320" y="1933733"/>
              <a:ext cx="1334100" cy="1334100"/>
            </a:xfrm>
            <a:prstGeom prst="ellipse">
              <a:avLst/>
            </a:prstGeom>
            <a:solidFill>
              <a:schemeClr val="lt1"/>
            </a:solidFill>
            <a:ln cap="flat" cmpd="sng" w="1143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4000383" y="1933733"/>
              <a:ext cx="1334100" cy="1334100"/>
            </a:xfrm>
            <a:prstGeom prst="ellipse">
              <a:avLst/>
            </a:prstGeom>
            <a:solidFill>
              <a:schemeClr val="lt1"/>
            </a:solidFill>
            <a:ln cap="flat" cmpd="sng" w="1143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6782980" y="1933733"/>
              <a:ext cx="1334100" cy="1334100"/>
            </a:xfrm>
            <a:prstGeom prst="ellipse">
              <a:avLst/>
            </a:prstGeom>
            <a:solidFill>
              <a:schemeClr val="lt1"/>
            </a:solidFill>
            <a:ln cap="flat" cmpd="sng" w="114300">
              <a:solidFill>
                <a:srgbClr val="06AB9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" name="Google Shape;125;p26"/>
            <p:cNvGrpSpPr/>
            <p:nvPr/>
          </p:nvGrpSpPr>
          <p:grpSpPr>
            <a:xfrm>
              <a:off x="1107220" y="1933733"/>
              <a:ext cx="1334100" cy="1334100"/>
              <a:chOff x="1107220" y="1933733"/>
              <a:chExt cx="1334100" cy="1334100"/>
            </a:xfrm>
          </p:grpSpPr>
          <p:pic>
            <p:nvPicPr>
              <p:cNvPr descr="Illustrator with solid fill" id="126" name="Google Shape;126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74410" y="2200923"/>
                <a:ext cx="799744" cy="799744"/>
              </a:xfrm>
              <a:prstGeom prst="rect">
                <a:avLst/>
              </a:prstGeom>
              <a:noFill/>
              <a:ln cap="flat" cmpd="sng" w="1143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27" name="Google Shape;127;p26"/>
              <p:cNvSpPr/>
              <p:nvPr/>
            </p:nvSpPr>
            <p:spPr>
              <a:xfrm>
                <a:off x="1107220" y="1933733"/>
                <a:ext cx="1334100" cy="1334100"/>
              </a:xfrm>
              <a:prstGeom prst="ellipse">
                <a:avLst/>
              </a:prstGeom>
              <a:solidFill>
                <a:schemeClr val="lt1"/>
              </a:solidFill>
              <a:ln cap="flat" cmpd="sng" w="114300">
                <a:solidFill>
                  <a:srgbClr val="06AB9A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8" name="Google Shape;128;p26"/>
          <p:cNvSpPr txBox="1"/>
          <p:nvPr/>
        </p:nvSpPr>
        <p:spPr>
          <a:xfrm>
            <a:off x="2732075" y="2179725"/>
            <a:ext cx="1598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VAIBHAV PARIKH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(PROTOTYPER)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212850" y="2139650"/>
            <a:ext cx="2291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THANESH NAGARAJAN 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PROTOTYPER</a:t>
            </a: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4611050" y="2240338"/>
            <a:ext cx="188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CHINTAN PATADIA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(DESIGNER)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6334650" y="2240325"/>
            <a:ext cx="259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PRIYAMVADA MURUDKAR</a:t>
            </a: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(DESIGNER)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340700" y="4260200"/>
            <a:ext cx="238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JUMAINA RAHMAN NEEN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(EDITOR)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2928075" y="4260200"/>
            <a:ext cx="146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FORAM PATEL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(EDITOR)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6844900" y="4260200"/>
            <a:ext cx="1958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GURVEEN NAGPAL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LIBRARIAN</a:t>
            </a:r>
            <a:r>
              <a:rPr b="1" lang="en" sz="1500">
                <a:solidFill>
                  <a:srgbClr val="09AB9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b="1" sz="1500">
              <a:solidFill>
                <a:srgbClr val="09AB9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5055851" y="4260200"/>
            <a:ext cx="146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POOJA PALA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(LIBRARIAN)</a:t>
            </a:r>
            <a:endParaRPr b="1" sz="15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075" y="1154788"/>
            <a:ext cx="901675" cy="9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475" y="1154788"/>
            <a:ext cx="896025" cy="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750" y="3181575"/>
            <a:ext cx="896025" cy="9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9250" y="3184400"/>
            <a:ext cx="896025" cy="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6272" y="3174650"/>
            <a:ext cx="901675" cy="9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7725" y="1154788"/>
            <a:ext cx="901675" cy="9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83287" y="1157613"/>
            <a:ext cx="896025" cy="8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8101025" y="4791195"/>
            <a:ext cx="1044130" cy="357019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29400" y="3166475"/>
            <a:ext cx="948527" cy="9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360" l="0" r="0" t="25356"/>
          <a:stretch/>
        </p:blipFill>
        <p:spPr>
          <a:xfrm>
            <a:off x="-11250" y="0"/>
            <a:ext cx="9146676" cy="1717175"/>
          </a:xfrm>
          <a:prstGeom prst="rect">
            <a:avLst/>
          </a:prstGeom>
          <a:solidFill>
            <a:srgbClr val="E5E5E5"/>
          </a:solidFill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0" y="334"/>
            <a:ext cx="4857233" cy="2341365"/>
          </a:xfrm>
          <a:custGeom>
            <a:rect b="b" l="l" r="r" t="t"/>
            <a:pathLst>
              <a:path extrusionOk="0" h="676" w="864">
                <a:moveTo>
                  <a:pt x="864" y="0"/>
                </a:moveTo>
                <a:lnTo>
                  <a:pt x="0" y="0"/>
                </a:lnTo>
                <a:lnTo>
                  <a:pt x="0" y="676"/>
                </a:lnTo>
                <a:lnTo>
                  <a:pt x="184" y="676"/>
                </a:lnTo>
                <a:lnTo>
                  <a:pt x="864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0" y="334"/>
            <a:ext cx="3901527" cy="2341365"/>
          </a:xfrm>
          <a:custGeom>
            <a:rect b="b" l="l" r="r" t="t"/>
            <a:pathLst>
              <a:path extrusionOk="0" h="676" w="694">
                <a:moveTo>
                  <a:pt x="694" y="0"/>
                </a:moveTo>
                <a:lnTo>
                  <a:pt x="0" y="0"/>
                </a:lnTo>
                <a:lnTo>
                  <a:pt x="0" y="676"/>
                </a:lnTo>
                <a:lnTo>
                  <a:pt x="694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3412429" y="821197"/>
            <a:ext cx="5734233" cy="1551674"/>
          </a:xfrm>
          <a:custGeom>
            <a:rect b="b" l="l" r="r" t="t"/>
            <a:pathLst>
              <a:path extrusionOk="0" h="448" w="1020">
                <a:moveTo>
                  <a:pt x="17" y="0"/>
                </a:moveTo>
                <a:lnTo>
                  <a:pt x="0" y="18"/>
                </a:lnTo>
                <a:lnTo>
                  <a:pt x="1020" y="448"/>
                </a:lnTo>
                <a:lnTo>
                  <a:pt x="1019" y="38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2726570" y="654946"/>
            <a:ext cx="781431" cy="228595"/>
          </a:xfrm>
          <a:custGeom>
            <a:rect b="b" l="l" r="r" t="t"/>
            <a:pathLst>
              <a:path extrusionOk="0" h="66" w="139">
                <a:moveTo>
                  <a:pt x="15" y="0"/>
                </a:moveTo>
                <a:lnTo>
                  <a:pt x="0" y="15"/>
                </a:lnTo>
                <a:lnTo>
                  <a:pt x="122" y="66"/>
                </a:lnTo>
                <a:lnTo>
                  <a:pt x="139" y="48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2960" y="334"/>
            <a:ext cx="9144894" cy="2362209"/>
          </a:xfrm>
          <a:custGeom>
            <a:rect b="b" l="l" r="r" t="t"/>
            <a:pathLst>
              <a:path extrusionOk="0" h="10270475" w="24386383">
                <a:moveTo>
                  <a:pt x="0" y="0"/>
                </a:moveTo>
                <a:lnTo>
                  <a:pt x="7496698" y="2833751"/>
                </a:lnTo>
                <a:lnTo>
                  <a:pt x="7496701" y="2833748"/>
                </a:lnTo>
                <a:lnTo>
                  <a:pt x="9355887" y="3553431"/>
                </a:lnTo>
                <a:lnTo>
                  <a:pt x="9353805" y="3555636"/>
                </a:lnTo>
                <a:lnTo>
                  <a:pt x="24371389" y="9250924"/>
                </a:lnTo>
                <a:lnTo>
                  <a:pt x="24386383" y="10270475"/>
                </a:lnTo>
                <a:lnTo>
                  <a:pt x="9093105" y="3823313"/>
                </a:lnTo>
                <a:lnTo>
                  <a:pt x="9095340" y="3820946"/>
                </a:lnTo>
                <a:lnTo>
                  <a:pt x="7271808" y="3058652"/>
                </a:lnTo>
                <a:lnTo>
                  <a:pt x="7271805" y="3058655"/>
                </a:lnTo>
                <a:close/>
              </a:path>
            </a:pathLst>
          </a:custGeom>
          <a:gradFill>
            <a:gsLst>
              <a:gs pos="0">
                <a:srgbClr val="06AB9A">
                  <a:alpha val="80000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0" y="334"/>
            <a:ext cx="2810899" cy="706566"/>
          </a:xfrm>
          <a:custGeom>
            <a:rect b="b" l="l" r="r" t="t"/>
            <a:pathLst>
              <a:path extrusionOk="0" h="204" w="500">
                <a:moveTo>
                  <a:pt x="0" y="0"/>
                </a:moveTo>
                <a:lnTo>
                  <a:pt x="485" y="204"/>
                </a:lnTo>
                <a:lnTo>
                  <a:pt x="500" y="1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0" y="334"/>
            <a:ext cx="9141043" cy="2137017"/>
          </a:xfrm>
          <a:custGeom>
            <a:rect b="b" l="l" r="r" t="t"/>
            <a:pathLst>
              <a:path extrusionOk="0" h="617" w="1626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rgbClr val="06AB9A">
                  <a:alpha val="6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0" y="335"/>
            <a:ext cx="9141043" cy="1302298"/>
          </a:xfrm>
          <a:custGeom>
            <a:rect b="b" l="l" r="r" t="t"/>
            <a:pathLst>
              <a:path extrusionOk="0" h="376" w="1626">
                <a:moveTo>
                  <a:pt x="1626" y="0"/>
                </a:moveTo>
                <a:lnTo>
                  <a:pt x="0" y="0"/>
                </a:lnTo>
                <a:lnTo>
                  <a:pt x="1626" y="376"/>
                </a:lnTo>
                <a:lnTo>
                  <a:pt x="1626" y="0"/>
                </a:lnTo>
                <a:close/>
              </a:path>
            </a:pathLst>
          </a:custGeom>
          <a:gradFill>
            <a:gsLst>
              <a:gs pos="0">
                <a:srgbClr val="06AB9A">
                  <a:alpha val="4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0" y="334"/>
            <a:ext cx="4857233" cy="2341365"/>
          </a:xfrm>
          <a:custGeom>
            <a:rect b="b" l="l" r="r" t="t"/>
            <a:pathLst>
              <a:path extrusionOk="0" h="676" w="864">
                <a:moveTo>
                  <a:pt x="864" y="0"/>
                </a:moveTo>
                <a:lnTo>
                  <a:pt x="0" y="0"/>
                </a:lnTo>
                <a:lnTo>
                  <a:pt x="0" y="676"/>
                </a:lnTo>
                <a:lnTo>
                  <a:pt x="184" y="676"/>
                </a:lnTo>
                <a:lnTo>
                  <a:pt x="864" y="0"/>
                </a:lnTo>
                <a:close/>
              </a:path>
            </a:pathLst>
          </a:custGeom>
          <a:solidFill>
            <a:schemeClr val="lt1">
              <a:alpha val="21960"/>
            </a:schemeClr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0" y="334"/>
            <a:ext cx="3901527" cy="2341365"/>
          </a:xfrm>
          <a:custGeom>
            <a:rect b="b" l="l" r="r" t="t"/>
            <a:pathLst>
              <a:path extrusionOk="0" h="676" w="694">
                <a:moveTo>
                  <a:pt x="694" y="0"/>
                </a:moveTo>
                <a:lnTo>
                  <a:pt x="0" y="0"/>
                </a:lnTo>
                <a:lnTo>
                  <a:pt x="0" y="676"/>
                </a:lnTo>
                <a:lnTo>
                  <a:pt x="694" y="0"/>
                </a:lnTo>
                <a:close/>
              </a:path>
            </a:pathLst>
          </a:custGeom>
          <a:solidFill>
            <a:schemeClr val="lt1">
              <a:alpha val="21960"/>
            </a:schemeClr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-324329" y="1831687"/>
            <a:ext cx="3459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 b="1" sz="2400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4" name="Google Shape;164;p27"/>
          <p:cNvCxnSpPr/>
          <p:nvPr/>
        </p:nvCxnSpPr>
        <p:spPr>
          <a:xfrm rot="10800000">
            <a:off x="633086" y="2270271"/>
            <a:ext cx="13572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27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95025" y="2428225"/>
            <a:ext cx="78060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aim to compare between two advanced chatbot models, Neural Net using BioBERT and ChatGPT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delve into the problem statement, discussing the importance of conversational chatbots for first aid recommendations and the target application of our project. 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review existing solutions in the field of conversational chatbots, highlighting the pros and cons of popular models.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provide an overview of our two chatbot models, Neural Net using BioBERT and ChatGPT, detailing their design and features.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will present the findings of our comparison, analyzing the accuracy, usability, and coverage of first aid recommendations provided by each chatbot.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-1925" y="9"/>
            <a:ext cx="4857233" cy="2341365"/>
          </a:xfrm>
          <a:custGeom>
            <a:rect b="b" l="l" r="r" t="t"/>
            <a:pathLst>
              <a:path extrusionOk="0" h="676" w="864">
                <a:moveTo>
                  <a:pt x="864" y="0"/>
                </a:moveTo>
                <a:lnTo>
                  <a:pt x="0" y="0"/>
                </a:lnTo>
                <a:lnTo>
                  <a:pt x="0" y="676"/>
                </a:lnTo>
                <a:lnTo>
                  <a:pt x="184" y="676"/>
                </a:lnTo>
                <a:lnTo>
                  <a:pt x="864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-1925" y="9"/>
            <a:ext cx="3901527" cy="2341365"/>
          </a:xfrm>
          <a:custGeom>
            <a:rect b="b" l="l" r="r" t="t"/>
            <a:pathLst>
              <a:path extrusionOk="0" h="676" w="694">
                <a:moveTo>
                  <a:pt x="694" y="0"/>
                </a:moveTo>
                <a:lnTo>
                  <a:pt x="0" y="0"/>
                </a:lnTo>
                <a:lnTo>
                  <a:pt x="0" y="676"/>
                </a:lnTo>
                <a:lnTo>
                  <a:pt x="694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3410504" y="820872"/>
            <a:ext cx="5734233" cy="1551674"/>
          </a:xfrm>
          <a:custGeom>
            <a:rect b="b" l="l" r="r" t="t"/>
            <a:pathLst>
              <a:path extrusionOk="0" h="448" w="1020">
                <a:moveTo>
                  <a:pt x="17" y="0"/>
                </a:moveTo>
                <a:lnTo>
                  <a:pt x="0" y="18"/>
                </a:lnTo>
                <a:lnTo>
                  <a:pt x="1020" y="448"/>
                </a:lnTo>
                <a:lnTo>
                  <a:pt x="1019" y="38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2724645" y="654621"/>
            <a:ext cx="781431" cy="228595"/>
          </a:xfrm>
          <a:custGeom>
            <a:rect b="b" l="l" r="r" t="t"/>
            <a:pathLst>
              <a:path extrusionOk="0" h="66" w="139">
                <a:moveTo>
                  <a:pt x="15" y="0"/>
                </a:moveTo>
                <a:lnTo>
                  <a:pt x="0" y="15"/>
                </a:lnTo>
                <a:lnTo>
                  <a:pt x="122" y="66"/>
                </a:lnTo>
                <a:lnTo>
                  <a:pt x="139" y="48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1035" y="9"/>
            <a:ext cx="9144894" cy="2362209"/>
          </a:xfrm>
          <a:custGeom>
            <a:rect b="b" l="l" r="r" t="t"/>
            <a:pathLst>
              <a:path extrusionOk="0" h="10270475" w="24386383">
                <a:moveTo>
                  <a:pt x="0" y="0"/>
                </a:moveTo>
                <a:lnTo>
                  <a:pt x="7496698" y="2833751"/>
                </a:lnTo>
                <a:lnTo>
                  <a:pt x="7496701" y="2833748"/>
                </a:lnTo>
                <a:lnTo>
                  <a:pt x="9355887" y="3553431"/>
                </a:lnTo>
                <a:lnTo>
                  <a:pt x="9353805" y="3555636"/>
                </a:lnTo>
                <a:lnTo>
                  <a:pt x="24371389" y="9250924"/>
                </a:lnTo>
                <a:lnTo>
                  <a:pt x="24386383" y="10270475"/>
                </a:lnTo>
                <a:lnTo>
                  <a:pt x="9093105" y="3823313"/>
                </a:lnTo>
                <a:lnTo>
                  <a:pt x="9095340" y="3820946"/>
                </a:lnTo>
                <a:lnTo>
                  <a:pt x="7271808" y="3058652"/>
                </a:lnTo>
                <a:lnTo>
                  <a:pt x="7271805" y="3058655"/>
                </a:lnTo>
                <a:close/>
              </a:path>
            </a:pathLst>
          </a:custGeom>
          <a:gradFill>
            <a:gsLst>
              <a:gs pos="0">
                <a:srgbClr val="06AB9A">
                  <a:alpha val="80000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-1925" y="9"/>
            <a:ext cx="2810899" cy="706566"/>
          </a:xfrm>
          <a:custGeom>
            <a:rect b="b" l="l" r="r" t="t"/>
            <a:pathLst>
              <a:path extrusionOk="0" h="204" w="500">
                <a:moveTo>
                  <a:pt x="0" y="0"/>
                </a:moveTo>
                <a:lnTo>
                  <a:pt x="485" y="204"/>
                </a:lnTo>
                <a:lnTo>
                  <a:pt x="500" y="1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1925" y="9"/>
            <a:ext cx="9141043" cy="2137017"/>
          </a:xfrm>
          <a:custGeom>
            <a:rect b="b" l="l" r="r" t="t"/>
            <a:pathLst>
              <a:path extrusionOk="0" h="617" w="1626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rgbClr val="06AB9A">
                  <a:alpha val="6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-1925" y="10"/>
            <a:ext cx="9141043" cy="1302298"/>
          </a:xfrm>
          <a:custGeom>
            <a:rect b="b" l="l" r="r" t="t"/>
            <a:pathLst>
              <a:path extrusionOk="0" h="376" w="1626">
                <a:moveTo>
                  <a:pt x="1626" y="0"/>
                </a:moveTo>
                <a:lnTo>
                  <a:pt x="0" y="0"/>
                </a:lnTo>
                <a:lnTo>
                  <a:pt x="1626" y="376"/>
                </a:lnTo>
                <a:lnTo>
                  <a:pt x="1626" y="0"/>
                </a:lnTo>
                <a:close/>
              </a:path>
            </a:pathLst>
          </a:custGeom>
          <a:gradFill>
            <a:gsLst>
              <a:gs pos="0">
                <a:srgbClr val="06AB9A">
                  <a:alpha val="4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-1925" y="9"/>
            <a:ext cx="4857233" cy="2341365"/>
          </a:xfrm>
          <a:custGeom>
            <a:rect b="b" l="l" r="r" t="t"/>
            <a:pathLst>
              <a:path extrusionOk="0" h="676" w="864">
                <a:moveTo>
                  <a:pt x="864" y="0"/>
                </a:moveTo>
                <a:lnTo>
                  <a:pt x="0" y="0"/>
                </a:lnTo>
                <a:lnTo>
                  <a:pt x="0" y="676"/>
                </a:lnTo>
                <a:lnTo>
                  <a:pt x="184" y="676"/>
                </a:lnTo>
                <a:lnTo>
                  <a:pt x="864" y="0"/>
                </a:lnTo>
                <a:close/>
              </a:path>
            </a:pathLst>
          </a:custGeom>
          <a:solidFill>
            <a:schemeClr val="lt1">
              <a:alpha val="21960"/>
            </a:schemeClr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-1925" y="9"/>
            <a:ext cx="3901527" cy="2341365"/>
          </a:xfrm>
          <a:custGeom>
            <a:rect b="b" l="l" r="r" t="t"/>
            <a:pathLst>
              <a:path extrusionOk="0" h="676" w="694">
                <a:moveTo>
                  <a:pt x="694" y="0"/>
                </a:moveTo>
                <a:lnTo>
                  <a:pt x="0" y="0"/>
                </a:lnTo>
                <a:lnTo>
                  <a:pt x="0" y="676"/>
                </a:lnTo>
                <a:lnTo>
                  <a:pt x="694" y="0"/>
                </a:lnTo>
                <a:close/>
              </a:path>
            </a:pathLst>
          </a:custGeom>
          <a:solidFill>
            <a:schemeClr val="lt1">
              <a:alpha val="21960"/>
            </a:schemeClr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219183" y="133999"/>
            <a:ext cx="3459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Statement :</a:t>
            </a:r>
            <a:endParaRPr b="1" sz="2400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5" name="Google Shape;185;p28"/>
          <p:cNvCxnSpPr>
            <a:stCxn id="184" idx="2"/>
          </p:cNvCxnSpPr>
          <p:nvPr/>
        </p:nvCxnSpPr>
        <p:spPr>
          <a:xfrm rot="10800000">
            <a:off x="633933" y="572599"/>
            <a:ext cx="1314900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8"/>
          <p:cNvSpPr/>
          <p:nvPr/>
        </p:nvSpPr>
        <p:spPr>
          <a:xfrm>
            <a:off x="346938" y="1217798"/>
            <a:ext cx="4159500" cy="758400"/>
          </a:xfrm>
          <a:prstGeom prst="roundRect">
            <a:avLst>
              <a:gd fmla="val 10674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7" name="Google Shape;187;p28"/>
          <p:cNvGrpSpPr/>
          <p:nvPr/>
        </p:nvGrpSpPr>
        <p:grpSpPr>
          <a:xfrm>
            <a:off x="346900" y="780231"/>
            <a:ext cx="4159575" cy="1072869"/>
            <a:chOff x="668078" y="4060208"/>
            <a:chExt cx="5546100" cy="1430492"/>
          </a:xfrm>
        </p:grpSpPr>
        <p:grpSp>
          <p:nvGrpSpPr>
            <p:cNvPr id="188" name="Google Shape;188;p28"/>
            <p:cNvGrpSpPr/>
            <p:nvPr/>
          </p:nvGrpSpPr>
          <p:grpSpPr>
            <a:xfrm>
              <a:off x="699773" y="4060208"/>
              <a:ext cx="790776" cy="855831"/>
              <a:chOff x="699773" y="4060208"/>
              <a:chExt cx="790776" cy="855831"/>
            </a:xfrm>
          </p:grpSpPr>
          <p:sp>
            <p:nvSpPr>
              <p:cNvPr id="189" name="Google Shape;189;p28"/>
              <p:cNvSpPr/>
              <p:nvPr/>
            </p:nvSpPr>
            <p:spPr>
              <a:xfrm>
                <a:off x="699773" y="4060208"/>
                <a:ext cx="790776" cy="855831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gradFill>
                <a:gsLst>
                  <a:gs pos="0">
                    <a:srgbClr val="06AB9A"/>
                  </a:gs>
                  <a:gs pos="100000">
                    <a:srgbClr val="002060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" name="Google Shape;190;p28"/>
              <p:cNvSpPr/>
              <p:nvPr/>
            </p:nvSpPr>
            <p:spPr>
              <a:xfrm>
                <a:off x="811083" y="4180675"/>
                <a:ext cx="568134" cy="614898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28"/>
              <p:cNvSpPr txBox="1"/>
              <p:nvPr/>
            </p:nvSpPr>
            <p:spPr>
              <a:xfrm>
                <a:off x="826490" y="4257280"/>
                <a:ext cx="537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01</a:t>
                </a:r>
                <a:endParaRPr sz="1100"/>
              </a:p>
            </p:txBody>
          </p:sp>
        </p:grpSp>
        <p:sp>
          <p:nvSpPr>
            <p:cNvPr id="192" name="Google Shape;192;p28"/>
            <p:cNvSpPr txBox="1"/>
            <p:nvPr/>
          </p:nvSpPr>
          <p:spPr>
            <a:xfrm>
              <a:off x="668078" y="4905700"/>
              <a:ext cx="554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Access to immediate and accurate medical assistance during emergencies is paramount.</a:t>
              </a:r>
              <a:endPara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3" name="Google Shape;193;p28"/>
          <p:cNvSpPr/>
          <p:nvPr/>
        </p:nvSpPr>
        <p:spPr>
          <a:xfrm>
            <a:off x="4641013" y="1217510"/>
            <a:ext cx="4159500" cy="758400"/>
          </a:xfrm>
          <a:prstGeom prst="roundRect">
            <a:avLst>
              <a:gd fmla="val 10674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4640975" y="780231"/>
            <a:ext cx="4159575" cy="1072869"/>
            <a:chOff x="668078" y="4060208"/>
            <a:chExt cx="5546100" cy="1430492"/>
          </a:xfrm>
        </p:grpSpPr>
        <p:grpSp>
          <p:nvGrpSpPr>
            <p:cNvPr id="195" name="Google Shape;195;p28"/>
            <p:cNvGrpSpPr/>
            <p:nvPr/>
          </p:nvGrpSpPr>
          <p:grpSpPr>
            <a:xfrm>
              <a:off x="699773" y="4060208"/>
              <a:ext cx="790776" cy="855831"/>
              <a:chOff x="699773" y="4060208"/>
              <a:chExt cx="790776" cy="855831"/>
            </a:xfrm>
          </p:grpSpPr>
          <p:sp>
            <p:nvSpPr>
              <p:cNvPr id="196" name="Google Shape;196;p28"/>
              <p:cNvSpPr/>
              <p:nvPr/>
            </p:nvSpPr>
            <p:spPr>
              <a:xfrm>
                <a:off x="699773" y="4060208"/>
                <a:ext cx="790776" cy="855831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gradFill>
                <a:gsLst>
                  <a:gs pos="0">
                    <a:srgbClr val="06AB9A"/>
                  </a:gs>
                  <a:gs pos="100000">
                    <a:srgbClr val="002060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811083" y="4180675"/>
                <a:ext cx="568134" cy="614898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" name="Google Shape;198;p28"/>
              <p:cNvSpPr txBox="1"/>
              <p:nvPr/>
            </p:nvSpPr>
            <p:spPr>
              <a:xfrm>
                <a:off x="826490" y="4257280"/>
                <a:ext cx="537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02</a:t>
                </a:r>
                <a:endParaRPr sz="1100"/>
              </a:p>
            </p:txBody>
          </p:sp>
        </p:grpSp>
        <p:sp>
          <p:nvSpPr>
            <p:cNvPr id="199" name="Google Shape;199;p28"/>
            <p:cNvSpPr txBox="1"/>
            <p:nvPr/>
          </p:nvSpPr>
          <p:spPr>
            <a:xfrm>
              <a:off x="668078" y="4905700"/>
              <a:ext cx="554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Individuals may not always have access to trained medical professionals in such situations.</a:t>
              </a:r>
              <a:endPara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00" name="Google Shape;200;p28"/>
          <p:cNvSpPr/>
          <p:nvPr/>
        </p:nvSpPr>
        <p:spPr>
          <a:xfrm>
            <a:off x="346900" y="2631910"/>
            <a:ext cx="4159500" cy="758400"/>
          </a:xfrm>
          <a:prstGeom prst="roundRect">
            <a:avLst>
              <a:gd fmla="val 10674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01" name="Google Shape;201;p28"/>
          <p:cNvGrpSpPr/>
          <p:nvPr/>
        </p:nvGrpSpPr>
        <p:grpSpPr>
          <a:xfrm>
            <a:off x="346863" y="2197518"/>
            <a:ext cx="4159575" cy="1188819"/>
            <a:chOff x="668078" y="4060208"/>
            <a:chExt cx="5546100" cy="1585092"/>
          </a:xfrm>
        </p:grpSpPr>
        <p:grpSp>
          <p:nvGrpSpPr>
            <p:cNvPr id="202" name="Google Shape;202;p28"/>
            <p:cNvGrpSpPr/>
            <p:nvPr/>
          </p:nvGrpSpPr>
          <p:grpSpPr>
            <a:xfrm>
              <a:off x="699773" y="4060208"/>
              <a:ext cx="790922" cy="855831"/>
              <a:chOff x="699773" y="4060208"/>
              <a:chExt cx="790922" cy="855831"/>
            </a:xfrm>
          </p:grpSpPr>
          <p:sp>
            <p:nvSpPr>
              <p:cNvPr id="203" name="Google Shape;203;p28"/>
              <p:cNvSpPr/>
              <p:nvPr/>
            </p:nvSpPr>
            <p:spPr>
              <a:xfrm>
                <a:off x="699773" y="4060208"/>
                <a:ext cx="790776" cy="855831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gradFill>
                <a:gsLst>
                  <a:gs pos="0">
                    <a:srgbClr val="06AB9A"/>
                  </a:gs>
                  <a:gs pos="100000">
                    <a:srgbClr val="002060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" name="Google Shape;204;p28"/>
              <p:cNvSpPr/>
              <p:nvPr/>
            </p:nvSpPr>
            <p:spPr>
              <a:xfrm>
                <a:off x="811083" y="4180675"/>
                <a:ext cx="568134" cy="614898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" name="Google Shape;205;p28"/>
              <p:cNvSpPr txBox="1"/>
              <p:nvPr/>
            </p:nvSpPr>
            <p:spPr>
              <a:xfrm>
                <a:off x="826495" y="4257267"/>
                <a:ext cx="664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03</a:t>
                </a:r>
                <a:endParaRPr sz="1100"/>
              </a:p>
            </p:txBody>
          </p:sp>
        </p:grpSp>
        <p:sp>
          <p:nvSpPr>
            <p:cNvPr id="206" name="Google Shape;206;p28"/>
            <p:cNvSpPr txBox="1"/>
            <p:nvPr/>
          </p:nvSpPr>
          <p:spPr>
            <a:xfrm>
              <a:off x="668078" y="4814300"/>
              <a:ext cx="5546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Our project addresses this challenge by focusing on conversational chatbots tailored for first aid recommendations.</a:t>
              </a:r>
              <a:endPara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07" name="Google Shape;207;p28"/>
          <p:cNvSpPr/>
          <p:nvPr/>
        </p:nvSpPr>
        <p:spPr>
          <a:xfrm>
            <a:off x="4641013" y="2631523"/>
            <a:ext cx="4159500" cy="758400"/>
          </a:xfrm>
          <a:prstGeom prst="roundRect">
            <a:avLst>
              <a:gd fmla="val 10674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08" name="Google Shape;208;p28"/>
          <p:cNvGrpSpPr/>
          <p:nvPr/>
        </p:nvGrpSpPr>
        <p:grpSpPr>
          <a:xfrm>
            <a:off x="4640975" y="2193956"/>
            <a:ext cx="4159575" cy="1072869"/>
            <a:chOff x="668078" y="4060208"/>
            <a:chExt cx="5546100" cy="1430492"/>
          </a:xfrm>
        </p:grpSpPr>
        <p:grpSp>
          <p:nvGrpSpPr>
            <p:cNvPr id="209" name="Google Shape;209;p28"/>
            <p:cNvGrpSpPr/>
            <p:nvPr/>
          </p:nvGrpSpPr>
          <p:grpSpPr>
            <a:xfrm>
              <a:off x="699773" y="4060208"/>
              <a:ext cx="790922" cy="855831"/>
              <a:chOff x="699773" y="4060208"/>
              <a:chExt cx="790922" cy="855831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699773" y="4060208"/>
                <a:ext cx="790776" cy="855831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gradFill>
                <a:gsLst>
                  <a:gs pos="0">
                    <a:srgbClr val="06AB9A"/>
                  </a:gs>
                  <a:gs pos="100000">
                    <a:srgbClr val="002060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811083" y="4180675"/>
                <a:ext cx="568134" cy="614898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28"/>
              <p:cNvSpPr txBox="1"/>
              <p:nvPr/>
            </p:nvSpPr>
            <p:spPr>
              <a:xfrm>
                <a:off x="826495" y="4257267"/>
                <a:ext cx="664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04</a:t>
                </a:r>
                <a:endParaRPr sz="1100"/>
              </a:p>
            </p:txBody>
          </p:sp>
        </p:grpSp>
        <p:sp>
          <p:nvSpPr>
            <p:cNvPr id="213" name="Google Shape;213;p28"/>
            <p:cNvSpPr txBox="1"/>
            <p:nvPr/>
          </p:nvSpPr>
          <p:spPr>
            <a:xfrm>
              <a:off x="668078" y="4905700"/>
              <a:ext cx="554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goal is to develop chatbots capable of comprehending emergency scenarios and providing precise guidance.</a:t>
              </a:r>
              <a:endPara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14" name="Google Shape;214;p28"/>
          <p:cNvSpPr/>
          <p:nvPr/>
        </p:nvSpPr>
        <p:spPr>
          <a:xfrm>
            <a:off x="346913" y="4046023"/>
            <a:ext cx="4159500" cy="758400"/>
          </a:xfrm>
          <a:prstGeom prst="roundRect">
            <a:avLst>
              <a:gd fmla="val 10674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5" name="Google Shape;215;p28"/>
          <p:cNvGrpSpPr/>
          <p:nvPr/>
        </p:nvGrpSpPr>
        <p:grpSpPr>
          <a:xfrm>
            <a:off x="346875" y="3611631"/>
            <a:ext cx="4159575" cy="1188819"/>
            <a:chOff x="668078" y="4060208"/>
            <a:chExt cx="5546100" cy="1585092"/>
          </a:xfrm>
        </p:grpSpPr>
        <p:grpSp>
          <p:nvGrpSpPr>
            <p:cNvPr id="216" name="Google Shape;216;p28"/>
            <p:cNvGrpSpPr/>
            <p:nvPr/>
          </p:nvGrpSpPr>
          <p:grpSpPr>
            <a:xfrm>
              <a:off x="699773" y="4060208"/>
              <a:ext cx="790922" cy="855831"/>
              <a:chOff x="699773" y="4060208"/>
              <a:chExt cx="790922" cy="855831"/>
            </a:xfrm>
          </p:grpSpPr>
          <p:sp>
            <p:nvSpPr>
              <p:cNvPr id="217" name="Google Shape;217;p28"/>
              <p:cNvSpPr/>
              <p:nvPr/>
            </p:nvSpPr>
            <p:spPr>
              <a:xfrm>
                <a:off x="699773" y="4060208"/>
                <a:ext cx="790776" cy="855831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gradFill>
                <a:gsLst>
                  <a:gs pos="0">
                    <a:srgbClr val="06AB9A"/>
                  </a:gs>
                  <a:gs pos="100000">
                    <a:srgbClr val="002060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811083" y="4180675"/>
                <a:ext cx="568134" cy="614898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" name="Google Shape;219;p28"/>
              <p:cNvSpPr txBox="1"/>
              <p:nvPr/>
            </p:nvSpPr>
            <p:spPr>
              <a:xfrm>
                <a:off x="826495" y="4257267"/>
                <a:ext cx="664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05</a:t>
                </a:r>
                <a:endParaRPr sz="1100"/>
              </a:p>
            </p:txBody>
          </p:sp>
        </p:grpSp>
        <p:sp>
          <p:nvSpPr>
            <p:cNvPr id="220" name="Google Shape;220;p28"/>
            <p:cNvSpPr txBox="1"/>
            <p:nvPr/>
          </p:nvSpPr>
          <p:spPr>
            <a:xfrm>
              <a:off x="668078" y="4814300"/>
              <a:ext cx="5546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Aims to empower individuals to assess situations, identify injuries or symptoms, and administer appropriate first aid measures before professional medical assistance is available.</a:t>
              </a:r>
              <a:endPara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21" name="Google Shape;221;p28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4641025" y="4083298"/>
            <a:ext cx="4159500" cy="758400"/>
          </a:xfrm>
          <a:prstGeom prst="roundRect">
            <a:avLst>
              <a:gd fmla="val 10674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6" name="Google Shape;226;p28"/>
          <p:cNvGrpSpPr/>
          <p:nvPr/>
        </p:nvGrpSpPr>
        <p:grpSpPr>
          <a:xfrm>
            <a:off x="4640988" y="3648906"/>
            <a:ext cx="4159575" cy="1188819"/>
            <a:chOff x="668078" y="4060208"/>
            <a:chExt cx="5546100" cy="1585092"/>
          </a:xfrm>
        </p:grpSpPr>
        <p:grpSp>
          <p:nvGrpSpPr>
            <p:cNvPr id="227" name="Google Shape;227;p28"/>
            <p:cNvGrpSpPr/>
            <p:nvPr/>
          </p:nvGrpSpPr>
          <p:grpSpPr>
            <a:xfrm>
              <a:off x="699773" y="4060208"/>
              <a:ext cx="790922" cy="855831"/>
              <a:chOff x="699773" y="4060208"/>
              <a:chExt cx="790922" cy="855831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699773" y="4060208"/>
                <a:ext cx="790776" cy="855831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gradFill>
                <a:gsLst>
                  <a:gs pos="0">
                    <a:srgbClr val="06AB9A"/>
                  </a:gs>
                  <a:gs pos="100000">
                    <a:srgbClr val="002060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811083" y="4180675"/>
                <a:ext cx="568134" cy="614898"/>
              </a:xfrm>
              <a:custGeom>
                <a:rect b="b" l="l" r="r" t="t"/>
                <a:pathLst>
                  <a:path extrusionOk="0" h="21251" w="21600">
                    <a:moveTo>
                      <a:pt x="0" y="7472"/>
                    </a:moveTo>
                    <a:cubicBezTo>
                      <a:pt x="0" y="6079"/>
                      <a:pt x="1085" y="4368"/>
                      <a:pt x="2412" y="3670"/>
                    </a:cubicBezTo>
                    <a:lnTo>
                      <a:pt x="8389" y="523"/>
                    </a:lnTo>
                    <a:cubicBezTo>
                      <a:pt x="9715" y="-175"/>
                      <a:pt x="11885" y="-175"/>
                      <a:pt x="13211" y="523"/>
                    </a:cubicBezTo>
                    <a:lnTo>
                      <a:pt x="19188" y="3670"/>
                    </a:lnTo>
                    <a:cubicBezTo>
                      <a:pt x="20515" y="4368"/>
                      <a:pt x="21600" y="6079"/>
                      <a:pt x="21600" y="7472"/>
                    </a:cubicBezTo>
                    <a:lnTo>
                      <a:pt x="21600" y="13778"/>
                    </a:lnTo>
                    <a:cubicBezTo>
                      <a:pt x="21600" y="15171"/>
                      <a:pt x="20515" y="16882"/>
                      <a:pt x="19188" y="17580"/>
                    </a:cubicBezTo>
                    <a:lnTo>
                      <a:pt x="13211" y="20727"/>
                    </a:lnTo>
                    <a:cubicBezTo>
                      <a:pt x="11885" y="21425"/>
                      <a:pt x="9715" y="21425"/>
                      <a:pt x="8389" y="20727"/>
                    </a:cubicBezTo>
                    <a:lnTo>
                      <a:pt x="2412" y="17580"/>
                    </a:lnTo>
                    <a:cubicBezTo>
                      <a:pt x="1085" y="16882"/>
                      <a:pt x="0" y="15171"/>
                      <a:pt x="0" y="13778"/>
                    </a:cubicBezTo>
                    <a:lnTo>
                      <a:pt x="0" y="7472"/>
                    </a:lnTo>
                    <a:close/>
                    <a:moveTo>
                      <a:pt x="0" y="7472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" name="Google Shape;230;p28"/>
              <p:cNvSpPr txBox="1"/>
              <p:nvPr/>
            </p:nvSpPr>
            <p:spPr>
              <a:xfrm>
                <a:off x="826495" y="4257267"/>
                <a:ext cx="664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3F3F3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06</a:t>
                </a:r>
                <a:endParaRPr sz="1100"/>
              </a:p>
            </p:txBody>
          </p:sp>
        </p:grpSp>
        <p:sp>
          <p:nvSpPr>
            <p:cNvPr id="231" name="Google Shape;231;p28"/>
            <p:cNvSpPr txBox="1"/>
            <p:nvPr/>
          </p:nvSpPr>
          <p:spPr>
            <a:xfrm>
              <a:off x="668078" y="4814300"/>
              <a:ext cx="5546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significance of this endeavor lies in bridging the gap between emergency situations and expert medical care, potentially saving lives in critical moments.</a:t>
              </a:r>
              <a:endParaRPr b="1"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24383" r="24389" t="0"/>
          <a:stretch/>
        </p:blipFill>
        <p:spPr>
          <a:xfrm>
            <a:off x="5792375" y="0"/>
            <a:ext cx="3354384" cy="5143500"/>
          </a:xfrm>
          <a:custGeom>
            <a:rect b="b" l="l" r="r" t="t"/>
            <a:pathLst>
              <a:path extrusionOk="0" h="6858000" w="6240714">
                <a:moveTo>
                  <a:pt x="2287900" y="0"/>
                </a:moveTo>
                <a:lnTo>
                  <a:pt x="6240714" y="0"/>
                </a:lnTo>
                <a:lnTo>
                  <a:pt x="6240714" y="6858000"/>
                </a:lnTo>
                <a:lnTo>
                  <a:pt x="3493761" y="6858000"/>
                </a:lnTo>
                <a:lnTo>
                  <a:pt x="527234" y="4413945"/>
                </a:lnTo>
                <a:cubicBezTo>
                  <a:pt x="-89897" y="3905504"/>
                  <a:pt x="-178008" y="2993049"/>
                  <a:pt x="330433" y="237591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2" name="Google Shape;242;p29"/>
          <p:cNvGrpSpPr/>
          <p:nvPr/>
        </p:nvGrpSpPr>
        <p:grpSpPr>
          <a:xfrm>
            <a:off x="279098" y="110183"/>
            <a:ext cx="4866525" cy="2794094"/>
            <a:chOff x="372131" y="146911"/>
            <a:chExt cx="6488700" cy="3725459"/>
          </a:xfrm>
        </p:grpSpPr>
        <p:sp>
          <p:nvSpPr>
            <p:cNvPr id="243" name="Google Shape;243;p29"/>
            <p:cNvSpPr/>
            <p:nvPr/>
          </p:nvSpPr>
          <p:spPr>
            <a:xfrm rot="5400000">
              <a:off x="643254" y="1762567"/>
              <a:ext cx="129787" cy="80977"/>
            </a:xfrm>
            <a:custGeom>
              <a:rect b="b" l="l" r="r" t="t"/>
              <a:pathLst>
                <a:path extrusionOk="0" h="207" w="333">
                  <a:moveTo>
                    <a:pt x="167" y="0"/>
                  </a:moveTo>
                  <a:cubicBezTo>
                    <a:pt x="177" y="0"/>
                    <a:pt x="187" y="4"/>
                    <a:pt x="195" y="12"/>
                  </a:cubicBezTo>
                  <a:cubicBezTo>
                    <a:pt x="318" y="135"/>
                    <a:pt x="318" y="135"/>
                    <a:pt x="318" y="135"/>
                  </a:cubicBezTo>
                  <a:cubicBezTo>
                    <a:pt x="333" y="150"/>
                    <a:pt x="333" y="176"/>
                    <a:pt x="318" y="191"/>
                  </a:cubicBezTo>
                  <a:cubicBezTo>
                    <a:pt x="302" y="207"/>
                    <a:pt x="277" y="207"/>
                    <a:pt x="261" y="191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57" y="207"/>
                    <a:pt x="32" y="207"/>
                    <a:pt x="16" y="191"/>
                  </a:cubicBezTo>
                  <a:cubicBezTo>
                    <a:pt x="0" y="176"/>
                    <a:pt x="0" y="150"/>
                    <a:pt x="16" y="135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6" y="4"/>
                    <a:pt x="157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 rot="5400000">
              <a:off x="643254" y="2737348"/>
              <a:ext cx="129787" cy="80977"/>
            </a:xfrm>
            <a:custGeom>
              <a:rect b="b" l="l" r="r" t="t"/>
              <a:pathLst>
                <a:path extrusionOk="0" h="207" w="333">
                  <a:moveTo>
                    <a:pt x="167" y="0"/>
                  </a:moveTo>
                  <a:cubicBezTo>
                    <a:pt x="177" y="0"/>
                    <a:pt x="187" y="4"/>
                    <a:pt x="195" y="12"/>
                  </a:cubicBezTo>
                  <a:cubicBezTo>
                    <a:pt x="318" y="135"/>
                    <a:pt x="318" y="135"/>
                    <a:pt x="318" y="135"/>
                  </a:cubicBezTo>
                  <a:cubicBezTo>
                    <a:pt x="333" y="150"/>
                    <a:pt x="333" y="176"/>
                    <a:pt x="318" y="191"/>
                  </a:cubicBezTo>
                  <a:cubicBezTo>
                    <a:pt x="302" y="207"/>
                    <a:pt x="277" y="207"/>
                    <a:pt x="261" y="191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57" y="207"/>
                    <a:pt x="32" y="207"/>
                    <a:pt x="16" y="191"/>
                  </a:cubicBezTo>
                  <a:cubicBezTo>
                    <a:pt x="0" y="176"/>
                    <a:pt x="0" y="150"/>
                    <a:pt x="16" y="135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6" y="4"/>
                    <a:pt x="157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 rot="5400000">
              <a:off x="643254" y="3766988"/>
              <a:ext cx="129787" cy="80977"/>
            </a:xfrm>
            <a:custGeom>
              <a:rect b="b" l="l" r="r" t="t"/>
              <a:pathLst>
                <a:path extrusionOk="0" h="207" w="333">
                  <a:moveTo>
                    <a:pt x="167" y="0"/>
                  </a:moveTo>
                  <a:cubicBezTo>
                    <a:pt x="177" y="0"/>
                    <a:pt x="187" y="4"/>
                    <a:pt x="195" y="12"/>
                  </a:cubicBezTo>
                  <a:cubicBezTo>
                    <a:pt x="318" y="135"/>
                    <a:pt x="318" y="135"/>
                    <a:pt x="318" y="135"/>
                  </a:cubicBezTo>
                  <a:cubicBezTo>
                    <a:pt x="333" y="150"/>
                    <a:pt x="333" y="176"/>
                    <a:pt x="318" y="191"/>
                  </a:cubicBezTo>
                  <a:cubicBezTo>
                    <a:pt x="302" y="207"/>
                    <a:pt x="277" y="207"/>
                    <a:pt x="261" y="191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57" y="207"/>
                    <a:pt x="32" y="207"/>
                    <a:pt x="16" y="191"/>
                  </a:cubicBezTo>
                  <a:cubicBezTo>
                    <a:pt x="0" y="176"/>
                    <a:pt x="0" y="150"/>
                    <a:pt x="16" y="135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6" y="4"/>
                    <a:pt x="157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29"/>
            <p:cNvGrpSpPr/>
            <p:nvPr/>
          </p:nvGrpSpPr>
          <p:grpSpPr>
            <a:xfrm>
              <a:off x="372131" y="146911"/>
              <a:ext cx="6488700" cy="585000"/>
              <a:chOff x="459813" y="123481"/>
              <a:chExt cx="6488700" cy="585000"/>
            </a:xfrm>
          </p:grpSpPr>
          <p:sp>
            <p:nvSpPr>
              <p:cNvPr id="247" name="Google Shape;247;p29"/>
              <p:cNvSpPr txBox="1"/>
              <p:nvPr/>
            </p:nvSpPr>
            <p:spPr>
              <a:xfrm>
                <a:off x="459813" y="123481"/>
                <a:ext cx="64887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en"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Pros and Cons of Existing Solutions</a:t>
                </a:r>
                <a:endParaRPr b="1" sz="24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cxnSp>
            <p:nvCxnSpPr>
              <p:cNvPr id="248" name="Google Shape;248;p29"/>
              <p:cNvCxnSpPr/>
              <p:nvPr/>
            </p:nvCxnSpPr>
            <p:spPr>
              <a:xfrm rot="10800000">
                <a:off x="673783" y="704643"/>
                <a:ext cx="1809600" cy="0"/>
              </a:xfrm>
              <a:prstGeom prst="straightConnector1">
                <a:avLst/>
              </a:prstGeom>
              <a:noFill/>
              <a:ln cap="rnd" cmpd="sng" w="571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61" y="64880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99650" y="648800"/>
            <a:ext cx="6198000" cy="4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 Seq2Seq Model :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Pros: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Flexible architecture suitable for dialogue generation and text summarization.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Capable of capturing long-range dependencies in sequential data.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Cons: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Prone to bias due to dataset imbalances.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imited contextual understanding may lead to irrelevant responses.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Transformer-based Model :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Pros: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Utilizes self-attention mechanism for parallel processing and scalability.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Effective training on modern hardware.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Cons: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Limited interpretability.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Requires substantial data and computational resources for training.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61" y="2904277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24383" r="24389" t="0"/>
          <a:stretch/>
        </p:blipFill>
        <p:spPr>
          <a:xfrm>
            <a:off x="5792375" y="0"/>
            <a:ext cx="3354384" cy="5143500"/>
          </a:xfrm>
          <a:custGeom>
            <a:rect b="b" l="l" r="r" t="t"/>
            <a:pathLst>
              <a:path extrusionOk="0" h="6858000" w="6240714">
                <a:moveTo>
                  <a:pt x="2287900" y="0"/>
                </a:moveTo>
                <a:lnTo>
                  <a:pt x="6240714" y="0"/>
                </a:lnTo>
                <a:lnTo>
                  <a:pt x="6240714" y="6858000"/>
                </a:lnTo>
                <a:lnTo>
                  <a:pt x="3493761" y="6858000"/>
                </a:lnTo>
                <a:lnTo>
                  <a:pt x="527234" y="4413945"/>
                </a:lnTo>
                <a:cubicBezTo>
                  <a:pt x="-89897" y="3905504"/>
                  <a:pt x="-178008" y="2993049"/>
                  <a:pt x="330433" y="237591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2" name="Google Shape;262;p30"/>
          <p:cNvGrpSpPr/>
          <p:nvPr/>
        </p:nvGrpSpPr>
        <p:grpSpPr>
          <a:xfrm>
            <a:off x="279098" y="110183"/>
            <a:ext cx="4866525" cy="2794094"/>
            <a:chOff x="372131" y="146911"/>
            <a:chExt cx="6488700" cy="3725459"/>
          </a:xfrm>
        </p:grpSpPr>
        <p:sp>
          <p:nvSpPr>
            <p:cNvPr id="263" name="Google Shape;263;p30"/>
            <p:cNvSpPr/>
            <p:nvPr/>
          </p:nvSpPr>
          <p:spPr>
            <a:xfrm rot="5400000">
              <a:off x="643254" y="1762567"/>
              <a:ext cx="129787" cy="80977"/>
            </a:xfrm>
            <a:custGeom>
              <a:rect b="b" l="l" r="r" t="t"/>
              <a:pathLst>
                <a:path extrusionOk="0" h="207" w="333">
                  <a:moveTo>
                    <a:pt x="167" y="0"/>
                  </a:moveTo>
                  <a:cubicBezTo>
                    <a:pt x="177" y="0"/>
                    <a:pt x="187" y="4"/>
                    <a:pt x="195" y="12"/>
                  </a:cubicBezTo>
                  <a:cubicBezTo>
                    <a:pt x="318" y="135"/>
                    <a:pt x="318" y="135"/>
                    <a:pt x="318" y="135"/>
                  </a:cubicBezTo>
                  <a:cubicBezTo>
                    <a:pt x="333" y="150"/>
                    <a:pt x="333" y="176"/>
                    <a:pt x="318" y="191"/>
                  </a:cubicBezTo>
                  <a:cubicBezTo>
                    <a:pt x="302" y="207"/>
                    <a:pt x="277" y="207"/>
                    <a:pt x="261" y="191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57" y="207"/>
                    <a:pt x="32" y="207"/>
                    <a:pt x="16" y="191"/>
                  </a:cubicBezTo>
                  <a:cubicBezTo>
                    <a:pt x="0" y="176"/>
                    <a:pt x="0" y="150"/>
                    <a:pt x="16" y="135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6" y="4"/>
                    <a:pt x="157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643254" y="2737348"/>
              <a:ext cx="129787" cy="80977"/>
            </a:xfrm>
            <a:custGeom>
              <a:rect b="b" l="l" r="r" t="t"/>
              <a:pathLst>
                <a:path extrusionOk="0" h="207" w="333">
                  <a:moveTo>
                    <a:pt x="167" y="0"/>
                  </a:moveTo>
                  <a:cubicBezTo>
                    <a:pt x="177" y="0"/>
                    <a:pt x="187" y="4"/>
                    <a:pt x="195" y="12"/>
                  </a:cubicBezTo>
                  <a:cubicBezTo>
                    <a:pt x="318" y="135"/>
                    <a:pt x="318" y="135"/>
                    <a:pt x="318" y="135"/>
                  </a:cubicBezTo>
                  <a:cubicBezTo>
                    <a:pt x="333" y="150"/>
                    <a:pt x="333" y="176"/>
                    <a:pt x="318" y="191"/>
                  </a:cubicBezTo>
                  <a:cubicBezTo>
                    <a:pt x="302" y="207"/>
                    <a:pt x="277" y="207"/>
                    <a:pt x="261" y="191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57" y="207"/>
                    <a:pt x="32" y="207"/>
                    <a:pt x="16" y="191"/>
                  </a:cubicBezTo>
                  <a:cubicBezTo>
                    <a:pt x="0" y="176"/>
                    <a:pt x="0" y="150"/>
                    <a:pt x="16" y="135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6" y="4"/>
                    <a:pt x="157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643254" y="3766988"/>
              <a:ext cx="129787" cy="80977"/>
            </a:xfrm>
            <a:custGeom>
              <a:rect b="b" l="l" r="r" t="t"/>
              <a:pathLst>
                <a:path extrusionOk="0" h="207" w="333">
                  <a:moveTo>
                    <a:pt x="167" y="0"/>
                  </a:moveTo>
                  <a:cubicBezTo>
                    <a:pt x="177" y="0"/>
                    <a:pt x="187" y="4"/>
                    <a:pt x="195" y="12"/>
                  </a:cubicBezTo>
                  <a:cubicBezTo>
                    <a:pt x="318" y="135"/>
                    <a:pt x="318" y="135"/>
                    <a:pt x="318" y="135"/>
                  </a:cubicBezTo>
                  <a:cubicBezTo>
                    <a:pt x="333" y="150"/>
                    <a:pt x="333" y="176"/>
                    <a:pt x="318" y="191"/>
                  </a:cubicBezTo>
                  <a:cubicBezTo>
                    <a:pt x="302" y="207"/>
                    <a:pt x="277" y="207"/>
                    <a:pt x="261" y="191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57" y="207"/>
                    <a:pt x="32" y="207"/>
                    <a:pt x="16" y="191"/>
                  </a:cubicBezTo>
                  <a:cubicBezTo>
                    <a:pt x="0" y="176"/>
                    <a:pt x="0" y="150"/>
                    <a:pt x="16" y="135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6" y="4"/>
                    <a:pt x="157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0"/>
            <p:cNvGrpSpPr/>
            <p:nvPr/>
          </p:nvGrpSpPr>
          <p:grpSpPr>
            <a:xfrm>
              <a:off x="372131" y="146911"/>
              <a:ext cx="6488700" cy="585000"/>
              <a:chOff x="459813" y="123481"/>
              <a:chExt cx="6488700" cy="585000"/>
            </a:xfrm>
          </p:grpSpPr>
          <p:sp>
            <p:nvSpPr>
              <p:cNvPr id="267" name="Google Shape;267;p30"/>
              <p:cNvSpPr txBox="1"/>
              <p:nvPr/>
            </p:nvSpPr>
            <p:spPr>
              <a:xfrm>
                <a:off x="459813" y="123481"/>
                <a:ext cx="64887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en"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Pros and Cons of Existing Solutions</a:t>
                </a:r>
                <a:endParaRPr b="1" sz="24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cxnSp>
            <p:nvCxnSpPr>
              <p:cNvPr id="268" name="Google Shape;268;p30"/>
              <p:cNvCxnSpPr/>
              <p:nvPr/>
            </p:nvCxnSpPr>
            <p:spPr>
              <a:xfrm rot="10800000">
                <a:off x="673783" y="704643"/>
                <a:ext cx="1809600" cy="0"/>
              </a:xfrm>
              <a:prstGeom prst="straightConnector1">
                <a:avLst/>
              </a:prstGeom>
              <a:noFill/>
              <a:ln cap="rnd" cmpd="sng" w="571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61" y="93870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99650" y="938700"/>
            <a:ext cx="6198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 </a:t>
            </a: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LSTM (Long Short-Term Memory) :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Pros: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Well suited for processing sequences with long-range dependencies.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Addresses vanishing gradient problem in training deep networks.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Cons: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Susceptible to overfitting with insufficient data.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-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Training on large datasets can be time-consuming.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0666" r="10674" t="0"/>
          <a:stretch/>
        </p:blipFill>
        <p:spPr>
          <a:xfrm>
            <a:off x="5522800" y="560625"/>
            <a:ext cx="3690224" cy="40222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77" name="Google Shape;277;p31"/>
          <p:cNvGrpSpPr/>
          <p:nvPr/>
        </p:nvGrpSpPr>
        <p:grpSpPr>
          <a:xfrm>
            <a:off x="4964876" y="2085977"/>
            <a:ext cx="971550" cy="971550"/>
            <a:chOff x="5257801" y="2781302"/>
            <a:chExt cx="1295400" cy="1295400"/>
          </a:xfrm>
        </p:grpSpPr>
        <p:sp>
          <p:nvSpPr>
            <p:cNvPr id="278" name="Google Shape;278;p31"/>
            <p:cNvSpPr/>
            <p:nvPr/>
          </p:nvSpPr>
          <p:spPr>
            <a:xfrm>
              <a:off x="5257801" y="2781302"/>
              <a:ext cx="1295400" cy="1295400"/>
            </a:xfrm>
            <a:prstGeom prst="ellipse">
              <a:avLst/>
            </a:prstGeom>
            <a:solidFill>
              <a:schemeClr val="accent1">
                <a:alpha val="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5334574" y="2858075"/>
              <a:ext cx="1141800" cy="1141800"/>
            </a:xfrm>
            <a:prstGeom prst="ellipse">
              <a:avLst/>
            </a:prstGeom>
            <a:solidFill>
              <a:schemeClr val="accent1">
                <a:alpha val="1765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5421058" y="2944558"/>
              <a:ext cx="969000" cy="96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1" name="Google Shape;28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55472" y="3122784"/>
              <a:ext cx="500059" cy="552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31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5" name="Google Shape;285;p31"/>
          <p:cNvGrpSpPr/>
          <p:nvPr/>
        </p:nvGrpSpPr>
        <p:grpSpPr>
          <a:xfrm>
            <a:off x="321470" y="212227"/>
            <a:ext cx="5201261" cy="4582013"/>
            <a:chOff x="428624" y="667044"/>
            <a:chExt cx="4920311" cy="6109350"/>
          </a:xfrm>
        </p:grpSpPr>
        <p:sp>
          <p:nvSpPr>
            <p:cNvPr id="286" name="Google Shape;286;p31"/>
            <p:cNvSpPr txBox="1"/>
            <p:nvPr/>
          </p:nvSpPr>
          <p:spPr>
            <a:xfrm>
              <a:off x="428635" y="667044"/>
              <a:ext cx="4920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ChatBot Overview</a:t>
              </a:r>
              <a:endParaRPr b="1" sz="24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1"/>
            <p:cNvSpPr txBox="1"/>
            <p:nvPr/>
          </p:nvSpPr>
          <p:spPr>
            <a:xfrm>
              <a:off x="428624" y="1512294"/>
              <a:ext cx="4671600" cy="52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Quattrocento Sans"/>
                <a:buChar char="●"/>
              </a:pPr>
              <a:r>
                <a:rPr lang="en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</a:t>
              </a:r>
              <a:r>
                <a:rPr lang="en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 focus on comparing two powerful conversational chatbots: Neural Net using BioBERT and ChatGPT</a:t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Quattrocento Sans"/>
                <a:buChar char="●"/>
              </a:pPr>
              <a:r>
                <a:rPr lang="en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These chatbots are designed to provide first aid recommendations, catering to the critical need for immediate medical assistance in emergency situations.</a:t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Quattrocento Sans"/>
                <a:buChar char="●"/>
              </a:pPr>
              <a:r>
                <a:rPr lang="en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Both chatbots serve a crucial role in providing timely and accurate medical guidance</a:t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Quattrocento Sans"/>
                <a:buChar char="●"/>
              </a:pPr>
              <a:r>
                <a:rPr lang="en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While Neural Net using BioBERT offers specialized insights tailored to biomedical contexts, ChatGPT excels in its broad conversational capabilities, offering flexibility and versatility in engaging with users. </a:t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Quattrocento Sans"/>
                <a:buChar char="●"/>
              </a:pPr>
              <a:r>
                <a:rPr lang="en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We aim to evaluate their effectiveness and usability in delivering first aid recommendations</a:t>
              </a:r>
              <a:endPara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88" name="Google Shape;288;p31"/>
            <p:cNvCxnSpPr/>
            <p:nvPr/>
          </p:nvCxnSpPr>
          <p:spPr>
            <a:xfrm rot="10800000">
              <a:off x="603750" y="1252051"/>
              <a:ext cx="1809600" cy="0"/>
            </a:xfrm>
            <a:prstGeom prst="straightConnector1">
              <a:avLst/>
            </a:prstGeom>
            <a:noFill/>
            <a:ln cap="rnd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2"/>
          <p:cNvGrpSpPr/>
          <p:nvPr/>
        </p:nvGrpSpPr>
        <p:grpSpPr>
          <a:xfrm>
            <a:off x="267532" y="271778"/>
            <a:ext cx="3752550" cy="438757"/>
            <a:chOff x="356710" y="583206"/>
            <a:chExt cx="5003400" cy="585010"/>
          </a:xfrm>
        </p:grpSpPr>
        <p:sp>
          <p:nvSpPr>
            <p:cNvPr id="294" name="Google Shape;294;p32"/>
            <p:cNvSpPr txBox="1"/>
            <p:nvPr/>
          </p:nvSpPr>
          <p:spPr>
            <a:xfrm>
              <a:off x="356710" y="583206"/>
              <a:ext cx="500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Neural Net using BioBERT</a:t>
              </a:r>
              <a:endParaRPr b="1" sz="24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95" name="Google Shape;295;p32"/>
            <p:cNvCxnSpPr/>
            <p:nvPr/>
          </p:nvCxnSpPr>
          <p:spPr>
            <a:xfrm rot="10800000">
              <a:off x="497847" y="1168216"/>
              <a:ext cx="1809600" cy="0"/>
            </a:xfrm>
            <a:prstGeom prst="straightConnector1">
              <a:avLst/>
            </a:prstGeom>
            <a:noFill/>
            <a:ln cap="rnd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96" name="Google Shape;296;p32"/>
          <p:cNvPicPr preferRelativeResize="0"/>
          <p:nvPr/>
        </p:nvPicPr>
        <p:blipFill rotWithShape="1">
          <a:blip r:embed="rId3">
            <a:alphaModFix/>
          </a:blip>
          <a:srcRect b="23182" l="0" r="27953" t="22154"/>
          <a:stretch/>
        </p:blipFill>
        <p:spPr>
          <a:xfrm>
            <a:off x="4423825" y="825500"/>
            <a:ext cx="4603475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/>
          <p:nvPr/>
        </p:nvSpPr>
        <p:spPr>
          <a:xfrm>
            <a:off x="1035" y="9"/>
            <a:ext cx="9144894" cy="2362209"/>
          </a:xfrm>
          <a:custGeom>
            <a:rect b="b" l="l" r="r" t="t"/>
            <a:pathLst>
              <a:path extrusionOk="0" h="10270475" w="24386383">
                <a:moveTo>
                  <a:pt x="0" y="0"/>
                </a:moveTo>
                <a:lnTo>
                  <a:pt x="7496698" y="2833751"/>
                </a:lnTo>
                <a:lnTo>
                  <a:pt x="7496701" y="2833748"/>
                </a:lnTo>
                <a:lnTo>
                  <a:pt x="9355887" y="3553431"/>
                </a:lnTo>
                <a:lnTo>
                  <a:pt x="9353805" y="3555636"/>
                </a:lnTo>
                <a:lnTo>
                  <a:pt x="24371389" y="9250924"/>
                </a:lnTo>
                <a:lnTo>
                  <a:pt x="24386383" y="10270475"/>
                </a:lnTo>
                <a:lnTo>
                  <a:pt x="9093105" y="3823313"/>
                </a:lnTo>
                <a:lnTo>
                  <a:pt x="9095340" y="3820946"/>
                </a:lnTo>
                <a:lnTo>
                  <a:pt x="7271808" y="3058652"/>
                </a:lnTo>
                <a:lnTo>
                  <a:pt x="7271805" y="3058655"/>
                </a:lnTo>
                <a:close/>
              </a:path>
            </a:pathLst>
          </a:custGeom>
          <a:gradFill>
            <a:gsLst>
              <a:gs pos="0">
                <a:srgbClr val="06AB9A">
                  <a:alpha val="80000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-1925" y="9"/>
            <a:ext cx="9141043" cy="2137017"/>
          </a:xfrm>
          <a:custGeom>
            <a:rect b="b" l="l" r="r" t="t"/>
            <a:pathLst>
              <a:path extrusionOk="0" h="617" w="1626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rgbClr val="06AB9A">
                  <a:alpha val="6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-1925" y="10"/>
            <a:ext cx="9141043" cy="1302298"/>
          </a:xfrm>
          <a:custGeom>
            <a:rect b="b" l="l" r="r" t="t"/>
            <a:pathLst>
              <a:path extrusionOk="0" h="376" w="1626">
                <a:moveTo>
                  <a:pt x="1626" y="0"/>
                </a:moveTo>
                <a:lnTo>
                  <a:pt x="0" y="0"/>
                </a:lnTo>
                <a:lnTo>
                  <a:pt x="1626" y="376"/>
                </a:lnTo>
                <a:lnTo>
                  <a:pt x="1626" y="0"/>
                </a:lnTo>
                <a:close/>
              </a:path>
            </a:pathLst>
          </a:custGeom>
          <a:gradFill>
            <a:gsLst>
              <a:gs pos="0">
                <a:srgbClr val="06AB9A">
                  <a:alpha val="4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32"/>
          <p:cNvGrpSpPr/>
          <p:nvPr/>
        </p:nvGrpSpPr>
        <p:grpSpPr>
          <a:xfrm>
            <a:off x="267532" y="271778"/>
            <a:ext cx="3752550" cy="438757"/>
            <a:chOff x="356710" y="583206"/>
            <a:chExt cx="5003400" cy="585010"/>
          </a:xfrm>
        </p:grpSpPr>
        <p:sp>
          <p:nvSpPr>
            <p:cNvPr id="301" name="Google Shape;301;p32"/>
            <p:cNvSpPr txBox="1"/>
            <p:nvPr/>
          </p:nvSpPr>
          <p:spPr>
            <a:xfrm>
              <a:off x="356710" y="583206"/>
              <a:ext cx="500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02" name="Google Shape;302;p32"/>
            <p:cNvCxnSpPr/>
            <p:nvPr/>
          </p:nvCxnSpPr>
          <p:spPr>
            <a:xfrm rot="10800000">
              <a:off x="497847" y="1168216"/>
              <a:ext cx="1809600" cy="0"/>
            </a:xfrm>
            <a:prstGeom prst="straightConnector1">
              <a:avLst/>
            </a:prstGeom>
            <a:noFill/>
            <a:ln cap="rnd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b="23182" l="0" r="27953" t="22154"/>
          <a:stretch/>
        </p:blipFill>
        <p:spPr>
          <a:xfrm>
            <a:off x="4423825" y="825500"/>
            <a:ext cx="4603475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331300" y="1021525"/>
            <a:ext cx="5301000" cy="4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151850" y="989725"/>
            <a:ext cx="59358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have developed a chatbot based on Neural Net using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BioBERT, which integrates BioBERT, a specialized version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 BERT (Bidirectional Encoder Representations from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Transformers), with a neural network framework.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Neural Net using BioBERT chatbot leverages the BioBERT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model, pre-trained on biomedical text data, to understand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process medical inquiries effectively.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 u="sng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Architecture</a:t>
            </a:r>
            <a:r>
              <a:rPr b="1" lang="en" sz="1500" u="sng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b="1" sz="1500" u="sng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Input Processing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Intent Classification</a:t>
            </a:r>
            <a:endParaRPr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Response Generation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Features:</a:t>
            </a:r>
            <a:endParaRPr b="1" sz="1500" u="sng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BioBERT Integration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Intent-Based Response Generation</a:t>
            </a:r>
            <a:endParaRPr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Interface Options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 b="7673" l="0" r="0" t="8916"/>
          <a:stretch/>
        </p:blipFill>
        <p:spPr>
          <a:xfrm>
            <a:off x="4797750" y="378650"/>
            <a:ext cx="4228625" cy="43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1035" y="9"/>
            <a:ext cx="9144894" cy="2362209"/>
          </a:xfrm>
          <a:custGeom>
            <a:rect b="b" l="l" r="r" t="t"/>
            <a:pathLst>
              <a:path extrusionOk="0" h="10270475" w="24386383">
                <a:moveTo>
                  <a:pt x="0" y="0"/>
                </a:moveTo>
                <a:lnTo>
                  <a:pt x="7496698" y="2833751"/>
                </a:lnTo>
                <a:lnTo>
                  <a:pt x="7496701" y="2833748"/>
                </a:lnTo>
                <a:lnTo>
                  <a:pt x="9355887" y="3553431"/>
                </a:lnTo>
                <a:lnTo>
                  <a:pt x="9353805" y="3555636"/>
                </a:lnTo>
                <a:lnTo>
                  <a:pt x="24371389" y="9250924"/>
                </a:lnTo>
                <a:lnTo>
                  <a:pt x="24386383" y="10270475"/>
                </a:lnTo>
                <a:lnTo>
                  <a:pt x="9093105" y="3823313"/>
                </a:lnTo>
                <a:lnTo>
                  <a:pt x="9095340" y="3820946"/>
                </a:lnTo>
                <a:lnTo>
                  <a:pt x="7271808" y="3058652"/>
                </a:lnTo>
                <a:lnTo>
                  <a:pt x="7271805" y="3058655"/>
                </a:lnTo>
                <a:close/>
              </a:path>
            </a:pathLst>
          </a:custGeom>
          <a:gradFill>
            <a:gsLst>
              <a:gs pos="0">
                <a:srgbClr val="06AB9A">
                  <a:alpha val="80000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-1925" y="9"/>
            <a:ext cx="9141043" cy="2137017"/>
          </a:xfrm>
          <a:custGeom>
            <a:rect b="b" l="l" r="r" t="t"/>
            <a:pathLst>
              <a:path extrusionOk="0" h="617" w="1626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rgbClr val="06AB9A">
                  <a:alpha val="6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-1925" y="10"/>
            <a:ext cx="9141043" cy="1302298"/>
          </a:xfrm>
          <a:custGeom>
            <a:rect b="b" l="l" r="r" t="t"/>
            <a:pathLst>
              <a:path extrusionOk="0" h="376" w="1626">
                <a:moveTo>
                  <a:pt x="1626" y="0"/>
                </a:moveTo>
                <a:lnTo>
                  <a:pt x="0" y="0"/>
                </a:lnTo>
                <a:lnTo>
                  <a:pt x="1626" y="376"/>
                </a:lnTo>
                <a:lnTo>
                  <a:pt x="1626" y="0"/>
                </a:lnTo>
                <a:close/>
              </a:path>
            </a:pathLst>
          </a:custGeom>
          <a:gradFill>
            <a:gsLst>
              <a:gs pos="0">
                <a:srgbClr val="06AB9A">
                  <a:alpha val="49803"/>
                </a:srgbClr>
              </a:gs>
              <a:gs pos="100000">
                <a:srgbClr val="06AB9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33"/>
          <p:cNvGrpSpPr/>
          <p:nvPr/>
        </p:nvGrpSpPr>
        <p:grpSpPr>
          <a:xfrm>
            <a:off x="267532" y="318878"/>
            <a:ext cx="3752550" cy="443484"/>
            <a:chOff x="356710" y="646006"/>
            <a:chExt cx="5003400" cy="591312"/>
          </a:xfrm>
        </p:grpSpPr>
        <p:sp>
          <p:nvSpPr>
            <p:cNvPr id="319" name="Google Shape;319;p33"/>
            <p:cNvSpPr txBox="1"/>
            <p:nvPr/>
          </p:nvSpPr>
          <p:spPr>
            <a:xfrm>
              <a:off x="356710" y="646006"/>
              <a:ext cx="500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Chat-GPT</a:t>
              </a:r>
              <a:endParaRPr b="1" sz="24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20" name="Google Shape;320;p33"/>
            <p:cNvCxnSpPr/>
            <p:nvPr/>
          </p:nvCxnSpPr>
          <p:spPr>
            <a:xfrm flipH="1">
              <a:off x="568433" y="1231018"/>
              <a:ext cx="1399500" cy="6300"/>
            </a:xfrm>
            <a:prstGeom prst="straightConnector1">
              <a:avLst/>
            </a:prstGeom>
            <a:noFill/>
            <a:ln cap="rnd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1" name="Google Shape;321;p33"/>
          <p:cNvPicPr preferRelativeResize="0"/>
          <p:nvPr/>
        </p:nvPicPr>
        <p:blipFill rotWithShape="1">
          <a:blip r:embed="rId3">
            <a:alphaModFix/>
          </a:blip>
          <a:srcRect b="7673" l="0" r="0" t="8916"/>
          <a:stretch/>
        </p:blipFill>
        <p:spPr>
          <a:xfrm>
            <a:off x="4797750" y="378650"/>
            <a:ext cx="4228625" cy="43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/>
          <p:nvPr/>
        </p:nvSpPr>
        <p:spPr>
          <a:xfrm>
            <a:off x="8101013" y="4286250"/>
            <a:ext cx="1044130" cy="859267"/>
          </a:xfrm>
          <a:custGeom>
            <a:rect b="b" l="l" r="r" t="t"/>
            <a:pathLst>
              <a:path extrusionOk="0" h="2420471" w="1028700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  <a:effectLst>
            <a:outerShdw blurRad="50800" sx="1000" rotWithShape="0" algn="tl" dir="2700000" dist="38100" sy="1000">
              <a:schemeClr val="lt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8127612" y="4877052"/>
            <a:ext cx="668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8699114" y="4918313"/>
            <a:ext cx="27000" cy="162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8671245" y="4882272"/>
            <a:ext cx="425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267525" y="893075"/>
            <a:ext cx="59358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we've developed a chatbot based on ChatGPT,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utilizes the advanced capabilities of the GPT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(Generative Pre-trained Transformer) architecture developed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 OpenAI.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fine-tune ChatGPT to provide precise and contextually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relevant first aid recommendations, catering to the critical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need for immediate medical assistance in emergency situations.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Architecture:</a:t>
            </a:r>
            <a:r>
              <a:rPr b="1" lang="en" sz="1500" u="sng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b="1" sz="1500" u="sng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Processing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Fine-Tuning the Model</a:t>
            </a:r>
            <a:endParaRPr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Response Generation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Features:</a:t>
            </a:r>
            <a:endParaRPr b="1" sz="1500" u="sng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GPT Architecture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Fine-Tuning</a:t>
            </a:r>
            <a:endParaRPr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Interface </a:t>
            </a:r>
            <a:endParaRPr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